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88" r:id="rId5"/>
    <p:sldId id="267" r:id="rId6"/>
    <p:sldId id="270" r:id="rId7"/>
    <p:sldId id="269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2" r:id="rId22"/>
    <p:sldId id="284" r:id="rId23"/>
    <p:sldId id="285" r:id="rId24"/>
    <p:sldId id="286" r:id="rId25"/>
    <p:sldId id="287" r:id="rId26"/>
    <p:sldId id="263" r:id="rId27"/>
    <p:sldId id="264" r:id="rId28"/>
    <p:sldId id="260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50"/>
    <a:srgbClr val="0093B0"/>
    <a:srgbClr val="00697E"/>
    <a:srgbClr val="004D5C"/>
    <a:srgbClr val="000000"/>
    <a:srgbClr val="007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4957-4574-41F8-8B4B-505874CDA786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1F071-406B-48E8-9401-DC851C378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7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55D5-6AEB-4E63-8AD6-9A109C037092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2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2D13-EC7B-4E0B-AB99-EA9C9B7F61F6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0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EA-F45C-4465-8ACF-810E11F0C37D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1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1FE2-5765-4489-AAD1-1044FD678D50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3520-A348-4A9C-B30C-422A0B04F1F2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9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910B-3309-45C1-A6BC-BE623D32C92C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7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FDC1-F6D9-42B9-BC88-A211F2426B3A}" type="datetime1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6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3BAA-97C5-44F7-BEB5-1D3611537872}" type="datetime1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5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A748-7408-461C-8C9A-961BB5100953}" type="datetime1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9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BAD7-DD7B-4ADC-83E4-A9F72FCE53C8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4E6-A019-454D-AA0C-BCC35967A296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7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2E19-B438-4304-8DC7-F2295F215FE1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1F30-5DBE-43D5-9DC8-D72A22D44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7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2613" y="1840978"/>
            <a:ext cx="5576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7200" b="1" dirty="0" smtClean="0">
                <a:solidFill>
                  <a:srgbClr val="0093B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</a:t>
            </a:r>
            <a:endParaRPr lang="ru-RU" sz="7200" b="1" dirty="0">
              <a:solidFill>
                <a:srgbClr val="0093B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3149" y="2934371"/>
            <a:ext cx="5486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4D5C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ГЛАВЫ ГОСУДАРСТВА </a:t>
            </a:r>
            <a:br>
              <a:rPr lang="ru-RU" sz="2800" b="1" dirty="0" smtClean="0">
                <a:solidFill>
                  <a:srgbClr val="004D5C"/>
                </a:solidFill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4D5C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КАСЫМ-ЖОМАРТА ТОКАЕВА </a:t>
            </a:r>
            <a:br>
              <a:rPr lang="ru-RU" sz="2800" b="1" dirty="0" smtClean="0">
                <a:solidFill>
                  <a:srgbClr val="004D5C"/>
                </a:solidFill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4D5C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НАРОДУ КАЗАХСТАНА </a:t>
            </a:r>
            <a:endParaRPr lang="ru-RU" sz="2800" b="1" dirty="0">
              <a:solidFill>
                <a:srgbClr val="004D5C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1203" y="4824367"/>
            <a:ext cx="259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rgbClr val="004D5C"/>
                </a:solidFill>
                <a:latin typeface="Pt sans" panose="020B0503020203020204" pitchFamily="34" charset="-52"/>
              </a:rPr>
              <a:t>2 </a:t>
            </a:r>
            <a:r>
              <a:rPr lang="ru-RU" sz="2000" i="1" dirty="0">
                <a:solidFill>
                  <a:srgbClr val="004D5C"/>
                </a:solidFill>
                <a:latin typeface="Pt sans" panose="020B0503020203020204" pitchFamily="34" charset="-52"/>
              </a:rPr>
              <a:t>сентября 2024 </a:t>
            </a:r>
            <a:r>
              <a:rPr lang="ru-RU" sz="2000" i="1" dirty="0" smtClean="0">
                <a:solidFill>
                  <a:srgbClr val="004D5C"/>
                </a:solidFill>
                <a:latin typeface="Pt sans" panose="020B0503020203020204" pitchFamily="34" charset="-52"/>
              </a:rPr>
              <a:t>года</a:t>
            </a:r>
            <a:endParaRPr lang="ru-RU" sz="2000" dirty="0">
              <a:solidFill>
                <a:srgbClr val="004D5C"/>
              </a:solidFill>
              <a:latin typeface="Pt sans" panose="020B0503020203020204" pitchFamily="34" charset="-52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9" y="394665"/>
            <a:ext cx="1658052" cy="11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8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592" y="1113389"/>
            <a:ext cx="353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ПРОМЫШЛЕННОСТЬ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613269"/>
            <a:ext cx="60937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Завершение модернизации участков магистрального газопровода «Средняя Азия – Центр» протяженностью </a:t>
            </a: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свыше 800 километров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Расширение мощности и диверсификация 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газотранспортных маршрутов.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Обеспечение газом населения и экономики 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является одним из первостепенных задач Правительства.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Освоение новых залежей газа с общим объемом добычи в </a:t>
            </a: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один миллиард кубометров в год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Рациональное распределение поставок газа 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на внутренний рынок, взвешенный подход к переводу ТЭЦ и бытовых потребителей с угля на газ.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Ускорение строительства газоперерабатывающих предприятий </a:t>
            </a:r>
            <a:r>
              <a:rPr lang="ru-RU" sz="16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в </a:t>
            </a:r>
            <a:r>
              <a:rPr lang="ru-RU" sz="1600" dirty="0" err="1">
                <a:solidFill>
                  <a:srgbClr val="004350"/>
                </a:solidFill>
                <a:latin typeface="Pt sans" panose="020B0503020203020204" pitchFamily="34" charset="-52"/>
              </a:rPr>
              <a:t>Жанаозене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, на </a:t>
            </a:r>
            <a:r>
              <a:rPr lang="ru-RU" sz="1600" dirty="0" err="1">
                <a:solidFill>
                  <a:srgbClr val="004350"/>
                </a:solidFill>
                <a:latin typeface="Pt sans" panose="020B0503020203020204" pitchFamily="34" charset="-52"/>
              </a:rPr>
              <a:t>Кашагане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 и </a:t>
            </a:r>
            <a:r>
              <a:rPr lang="ru-RU" sz="1600" dirty="0" err="1">
                <a:solidFill>
                  <a:srgbClr val="004350"/>
                </a:solidFill>
                <a:latin typeface="Pt sans" panose="020B0503020203020204" pitchFamily="34" charset="-52"/>
              </a:rPr>
              <a:t>Карачаганаке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Внедрение </a:t>
            </a:r>
            <a:r>
              <a:rPr lang="ru-RU" sz="1600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действенных </a:t>
            </a: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стимулов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, направленных на обеспечение возвратности инвестиций, включая предоставление соответствующих тарифов и оптовых цен.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 b="22133"/>
          <a:stretch>
            <a:fillRect/>
          </a:stretch>
        </p:blipFill>
        <p:spPr>
          <a:xfrm>
            <a:off x="837592" y="2360088"/>
            <a:ext cx="4226540" cy="2821174"/>
          </a:xfrm>
          <a:custGeom>
            <a:avLst/>
            <a:gdLst>
              <a:gd name="connsiteX0" fmla="*/ 0 w 4226540"/>
              <a:gd name="connsiteY0" fmla="*/ 0 h 2821174"/>
              <a:gd name="connsiteX1" fmla="*/ 4226540 w 4226540"/>
              <a:gd name="connsiteY1" fmla="*/ 0 h 2821174"/>
              <a:gd name="connsiteX2" fmla="*/ 4226540 w 4226540"/>
              <a:gd name="connsiteY2" fmla="*/ 2350969 h 2821174"/>
              <a:gd name="connsiteX3" fmla="*/ 3756335 w 4226540"/>
              <a:gd name="connsiteY3" fmla="*/ 2821174 h 2821174"/>
              <a:gd name="connsiteX4" fmla="*/ 0 w 4226540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540" h="2821174">
                <a:moveTo>
                  <a:pt x="0" y="0"/>
                </a:moveTo>
                <a:lnTo>
                  <a:pt x="4226540" y="0"/>
                </a:lnTo>
                <a:lnTo>
                  <a:pt x="4226540" y="2350969"/>
                </a:lnTo>
                <a:lnTo>
                  <a:pt x="3756335" y="2821174"/>
                </a:lnTo>
                <a:lnTo>
                  <a:pt x="0" y="28211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256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828" y="2360088"/>
            <a:ext cx="4231763" cy="2821174"/>
          </a:xfrm>
          <a:custGeom>
            <a:avLst/>
            <a:gdLst>
              <a:gd name="connsiteX0" fmla="*/ 0 w 4231763"/>
              <a:gd name="connsiteY0" fmla="*/ 0 h 2821174"/>
              <a:gd name="connsiteX1" fmla="*/ 4231763 w 4231763"/>
              <a:gd name="connsiteY1" fmla="*/ 0 h 2821174"/>
              <a:gd name="connsiteX2" fmla="*/ 4231763 w 4231763"/>
              <a:gd name="connsiteY2" fmla="*/ 2365510 h 2821174"/>
              <a:gd name="connsiteX3" fmla="*/ 3776099 w 4231763"/>
              <a:gd name="connsiteY3" fmla="*/ 2821174 h 2821174"/>
              <a:gd name="connsiteX4" fmla="*/ 0 w 4231763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1763" h="2821174">
                <a:moveTo>
                  <a:pt x="0" y="0"/>
                </a:moveTo>
                <a:lnTo>
                  <a:pt x="4231763" y="0"/>
                </a:lnTo>
                <a:lnTo>
                  <a:pt x="4231763" y="2365510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113389"/>
            <a:ext cx="3879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ЭНЕРГЕТИЧЕСКИЙ СЕКТОР</a:t>
            </a:r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818632"/>
            <a:ext cx="60937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Обеспечение доступным долгосрочным кредитованием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со стороны финансовых институтов.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Четкое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планирование тарифной политики на долгий срок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. Это непременное условие привлечения в отрасль «длинных денег».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Утверждение национального проекта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по модернизации энергетического и коммунального секторов до конца 2024 года.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Внедрение четких норм потребления коммунальных ресурсов по принципу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«больше потребляешь – больше платишь»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Необходимость обращения пристального внимания на развитие атомной энергетики. В настоящее время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в 30 развитых и развивающихся государствах действуют около 200 АЭС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Проведение 6 октября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общенационального референдума по вопросу строительства АЭС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11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0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"/>
            <a:ext cx="12190815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b="474"/>
          <a:stretch>
            <a:fillRect/>
          </a:stretch>
        </p:blipFill>
        <p:spPr>
          <a:xfrm>
            <a:off x="817828" y="2360088"/>
            <a:ext cx="4246303" cy="2821174"/>
          </a:xfrm>
          <a:custGeom>
            <a:avLst/>
            <a:gdLst>
              <a:gd name="connsiteX0" fmla="*/ 0 w 4246303"/>
              <a:gd name="connsiteY0" fmla="*/ 0 h 2821174"/>
              <a:gd name="connsiteX1" fmla="*/ 4246303 w 4246303"/>
              <a:gd name="connsiteY1" fmla="*/ 0 h 2821174"/>
              <a:gd name="connsiteX2" fmla="*/ 4246303 w 4246303"/>
              <a:gd name="connsiteY2" fmla="*/ 2350970 h 2821174"/>
              <a:gd name="connsiteX3" fmla="*/ 3776099 w 4246303"/>
              <a:gd name="connsiteY3" fmla="*/ 2821174 h 2821174"/>
              <a:gd name="connsiteX4" fmla="*/ 0 w 4246303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303" h="2821174">
                <a:moveTo>
                  <a:pt x="0" y="0"/>
                </a:moveTo>
                <a:lnTo>
                  <a:pt x="4246303" y="0"/>
                </a:lnTo>
                <a:lnTo>
                  <a:pt x="4246303" y="2350970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975306"/>
            <a:ext cx="3272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ТРАНСПОРТНАЯ ИНФРАСТРУКТУРА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655670"/>
            <a:ext cx="60937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Реформа железнодорожной отрасли должна сопровождаться </a:t>
            </a: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пересмотром тарифной системы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Реализация трех крупных инфраструктурных проектов компании «</a:t>
            </a:r>
            <a:r>
              <a:rPr lang="ru-RU" sz="1600" dirty="0" err="1">
                <a:solidFill>
                  <a:srgbClr val="004350"/>
                </a:solidFill>
                <a:latin typeface="Pt sans" panose="020B0503020203020204" pitchFamily="34" charset="-52"/>
              </a:rPr>
              <a:t>Қазақстан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 </a:t>
            </a:r>
            <a:r>
              <a:rPr lang="ru-RU" sz="1600" dirty="0" err="1">
                <a:solidFill>
                  <a:srgbClr val="004350"/>
                </a:solidFill>
                <a:latin typeface="Pt sans" panose="020B0503020203020204" pitchFamily="34" charset="-52"/>
              </a:rPr>
              <a:t>темір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 </a:t>
            </a:r>
            <a:r>
              <a:rPr lang="ru-RU" sz="1600" dirty="0" err="1">
                <a:solidFill>
                  <a:srgbClr val="004350"/>
                </a:solidFill>
                <a:latin typeface="Pt sans" panose="020B0503020203020204" pitchFamily="34" charset="-52"/>
              </a:rPr>
              <a:t>жолы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» общей протяженностью </a:t>
            </a: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свыше одной тысячи километров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Ремонт и строительство около </a:t>
            </a: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12 тысяч километров автомобильных дорог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. На завершающем этапе реконструкция трасс Астана-Алматы, </a:t>
            </a:r>
            <a:r>
              <a:rPr lang="ru-RU" sz="1600" dirty="0" err="1">
                <a:solidFill>
                  <a:srgbClr val="004350"/>
                </a:solidFill>
                <a:latin typeface="Pt sans" panose="020B0503020203020204" pitchFamily="34" charset="-52"/>
              </a:rPr>
              <a:t>Актобе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-Атырау-Астрахань, </a:t>
            </a:r>
            <a:r>
              <a:rPr lang="ru-RU" sz="1600" dirty="0" err="1">
                <a:solidFill>
                  <a:srgbClr val="004350"/>
                </a:solidFill>
                <a:latin typeface="Pt sans" panose="020B0503020203020204" pitchFamily="34" charset="-52"/>
              </a:rPr>
              <a:t>Талдыкорган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-Усть-Каменогорск.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Масштабирование программы среднего ремонта </a:t>
            </a: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с охватом не менее 10 тысяч километров дорог по всей стране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. На сегодняшний день охват составляет </a:t>
            </a: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2,5 тысячи километров межобластных и межрайонных автодорог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Запуск единой цифровой платформы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, где будут отражены информация о строительстве и ремонте дорог, в том числе внутригородских.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Создание всех условий для </a:t>
            </a:r>
            <a:r>
              <a:rPr lang="ru-RU" sz="1600" b="1" dirty="0">
                <a:solidFill>
                  <a:srgbClr val="004350"/>
                </a:solidFill>
                <a:latin typeface="Pt sans" panose="020B0503020203020204" pitchFamily="34" charset="-52"/>
              </a:rPr>
              <a:t>расширения возможностей наших аэропортов по транспортировке грузов</a:t>
            </a:r>
            <a:r>
              <a:rPr lang="ru-RU" sz="16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12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7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r="25477"/>
          <a:stretch>
            <a:fillRect/>
          </a:stretch>
        </p:blipFill>
        <p:spPr>
          <a:xfrm>
            <a:off x="817828" y="2360088"/>
            <a:ext cx="4246304" cy="2821174"/>
          </a:xfrm>
          <a:custGeom>
            <a:avLst/>
            <a:gdLst>
              <a:gd name="connsiteX0" fmla="*/ 0 w 4246304"/>
              <a:gd name="connsiteY0" fmla="*/ 0 h 2821174"/>
              <a:gd name="connsiteX1" fmla="*/ 4246304 w 4246304"/>
              <a:gd name="connsiteY1" fmla="*/ 0 h 2821174"/>
              <a:gd name="connsiteX2" fmla="*/ 4246304 w 4246304"/>
              <a:gd name="connsiteY2" fmla="*/ 2350969 h 2821174"/>
              <a:gd name="connsiteX3" fmla="*/ 3776099 w 4246304"/>
              <a:gd name="connsiteY3" fmla="*/ 2821174 h 2821174"/>
              <a:gd name="connsiteX4" fmla="*/ 0 w 4246304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304" h="2821174">
                <a:moveTo>
                  <a:pt x="0" y="0"/>
                </a:moveTo>
                <a:lnTo>
                  <a:pt x="4246304" y="0"/>
                </a:lnTo>
                <a:lnTo>
                  <a:pt x="4246304" y="2350969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369496"/>
            <a:ext cx="38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ЦИФРОВИЗАЦИЯ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655670"/>
            <a:ext cx="60937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Активное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внедрение технологии искусственного интеллекта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в системе «электронного правительства».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Запуск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Национального центра искусственного интеллекта в городе Астана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 в 2025 году.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Продолжение работ по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улучшению нормативного регулирования цифровых активов и </a:t>
            </a:r>
            <a:r>
              <a:rPr lang="ru-RU" sz="1400" b="1" dirty="0" err="1">
                <a:solidFill>
                  <a:schemeClr val="bg1"/>
                </a:solidFill>
                <a:latin typeface="Pt sans" panose="020B0503020203020204" pitchFamily="34" charset="-52"/>
              </a:rPr>
              <a:t>майнинга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дальнейшему развитию </a:t>
            </a:r>
            <a:r>
              <a:rPr lang="ru-RU" sz="1400" dirty="0" err="1">
                <a:solidFill>
                  <a:schemeClr val="bg1"/>
                </a:solidFill>
                <a:latin typeface="Pt sans" panose="020B0503020203020204" pitchFamily="34" charset="-52"/>
              </a:rPr>
              <a:t>криптобирж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Завершение проекта прокладки волоконно-оптической линии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связи через Каспийское море в 2025 году.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Активное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развитие телекоммуникационных сетей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дата-центров, внедрение мировых стандартов </a:t>
            </a:r>
            <a:r>
              <a:rPr lang="ru-RU" sz="1400" dirty="0" err="1">
                <a:solidFill>
                  <a:schemeClr val="bg1"/>
                </a:solidFill>
                <a:latin typeface="Pt sans" panose="020B0503020203020204" pitchFamily="34" charset="-52"/>
              </a:rPr>
              <a:t>кибербезопасности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повышение компетенций наших специалистов.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Развитие </a:t>
            </a:r>
            <a:r>
              <a:rPr lang="ru-RU" sz="1400" b="1" dirty="0" err="1">
                <a:solidFill>
                  <a:schemeClr val="bg1"/>
                </a:solidFill>
                <a:latin typeface="Pt sans" panose="020B0503020203020204" pitchFamily="34" charset="-52"/>
              </a:rPr>
              <a:t>аэрохабов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 Увеличение показателя по </a:t>
            </a:r>
            <a:r>
              <a:rPr lang="ru-RU" sz="1400" dirty="0" err="1">
                <a:solidFill>
                  <a:schemeClr val="bg1"/>
                </a:solidFill>
                <a:latin typeface="Pt sans" panose="020B0503020203020204" pitchFamily="34" charset="-52"/>
              </a:rPr>
              <a:t>авиагрузам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 в ближайшие четыре года в два раза. В Казахстане ежегодно обрабатывается около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150 тысяч тонн </a:t>
            </a:r>
            <a:r>
              <a:rPr lang="ru-RU" sz="1400" b="1" dirty="0" err="1">
                <a:solidFill>
                  <a:schemeClr val="bg1"/>
                </a:solidFill>
                <a:latin typeface="Pt sans" panose="020B0503020203020204" pitchFamily="34" charset="-52"/>
              </a:rPr>
              <a:t>авиагрузов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Широкое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использование беспилотных летательных аппаратов для повышения качества картографирования земель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мониторинга состояния окружающей среды, реагирования на чрезвычайные ситуации.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Обеспечение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автоматизацией кадровых вопросов организаций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финансируемых из государственного бюджета.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13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1333" b="2413"/>
          <a:stretch>
            <a:fillRect/>
          </a:stretch>
        </p:blipFill>
        <p:spPr>
          <a:xfrm>
            <a:off x="817828" y="2360088"/>
            <a:ext cx="4246304" cy="2821174"/>
          </a:xfrm>
          <a:custGeom>
            <a:avLst/>
            <a:gdLst>
              <a:gd name="connsiteX0" fmla="*/ 0 w 4246304"/>
              <a:gd name="connsiteY0" fmla="*/ 0 h 2821174"/>
              <a:gd name="connsiteX1" fmla="*/ 4246304 w 4246304"/>
              <a:gd name="connsiteY1" fmla="*/ 0 h 2821174"/>
              <a:gd name="connsiteX2" fmla="*/ 4246304 w 4246304"/>
              <a:gd name="connsiteY2" fmla="*/ 2350969 h 2821174"/>
              <a:gd name="connsiteX3" fmla="*/ 3776099 w 4246304"/>
              <a:gd name="connsiteY3" fmla="*/ 2821174 h 2821174"/>
              <a:gd name="connsiteX4" fmla="*/ 0 w 4246304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304" h="2821174">
                <a:moveTo>
                  <a:pt x="0" y="0"/>
                </a:moveTo>
                <a:lnTo>
                  <a:pt x="4246304" y="0"/>
                </a:lnTo>
                <a:lnTo>
                  <a:pt x="4246304" y="2350969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369496"/>
            <a:ext cx="216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ТУРИЗМ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1072445"/>
            <a:ext cx="609373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Развитие внутренних авиамаршрутов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, особенно это касается вопроса инфраструктуры на основных туристических объектах. Раскрытие потенциала курортных зон, таких как </a:t>
            </a:r>
            <a:r>
              <a:rPr lang="ru-RU" dirty="0" err="1">
                <a:solidFill>
                  <a:schemeClr val="bg1"/>
                </a:solidFill>
                <a:latin typeface="Pt sans" panose="020B0503020203020204" pitchFamily="34" charset="-52"/>
              </a:rPr>
              <a:t>Катон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-Карагай, Зайсан и </a:t>
            </a:r>
            <a:r>
              <a:rPr lang="ru-RU" dirty="0" err="1">
                <a:solidFill>
                  <a:schemeClr val="bg1"/>
                </a:solidFill>
                <a:latin typeface="Pt sans" panose="020B0503020203020204" pitchFamily="34" charset="-52"/>
              </a:rPr>
              <a:t>Кендирли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Модернизация взлетно-посадочных полос 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курортных зон Балхаш и </a:t>
            </a:r>
            <a:r>
              <a:rPr lang="ru-RU" dirty="0" err="1">
                <a:solidFill>
                  <a:schemeClr val="bg1"/>
                </a:solidFill>
                <a:latin typeface="Pt sans" panose="020B0503020203020204" pitchFamily="34" charset="-52"/>
              </a:rPr>
              <a:t>Алаколь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Строительство в курортных зонах аэровокзальных комплексов и аэропортов 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с подведением качественной дорожной инфраструктуры. 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Приобретение воздушных суд малой авиации 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за счет Фонда развития промышленности.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14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37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" y="0"/>
            <a:ext cx="12190815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337"/>
          <a:stretch>
            <a:fillRect/>
          </a:stretch>
        </p:blipFill>
        <p:spPr>
          <a:xfrm>
            <a:off x="817828" y="2360088"/>
            <a:ext cx="4246304" cy="2821174"/>
          </a:xfrm>
          <a:custGeom>
            <a:avLst/>
            <a:gdLst>
              <a:gd name="connsiteX0" fmla="*/ 0 w 4246304"/>
              <a:gd name="connsiteY0" fmla="*/ 0 h 2821174"/>
              <a:gd name="connsiteX1" fmla="*/ 4246304 w 4246304"/>
              <a:gd name="connsiteY1" fmla="*/ 0 h 2821174"/>
              <a:gd name="connsiteX2" fmla="*/ 4246304 w 4246304"/>
              <a:gd name="connsiteY2" fmla="*/ 2350969 h 2821174"/>
              <a:gd name="connsiteX3" fmla="*/ 3776099 w 4246304"/>
              <a:gd name="connsiteY3" fmla="*/ 2821174 h 2821174"/>
              <a:gd name="connsiteX4" fmla="*/ 0 w 4246304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304" h="2821174">
                <a:moveTo>
                  <a:pt x="0" y="0"/>
                </a:moveTo>
                <a:lnTo>
                  <a:pt x="4246304" y="0"/>
                </a:lnTo>
                <a:lnTo>
                  <a:pt x="4246304" y="2350969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920492"/>
            <a:ext cx="3272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ВОДНАЯ ПОЛИТИКА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1805903"/>
            <a:ext cx="58938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Создание запасов воды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, сбор паводковых вод для нужд аграриев. Необходимость модернизации гидрологических постов, организация работы по всемерной экономии воды. Широкое </a:t>
            </a: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применение </a:t>
            </a:r>
            <a:r>
              <a:rPr lang="ru-RU" b="1" dirty="0" err="1">
                <a:solidFill>
                  <a:srgbClr val="004350"/>
                </a:solidFill>
                <a:latin typeface="Pt sans" panose="020B0503020203020204" pitchFamily="34" charset="-52"/>
              </a:rPr>
              <a:t>водосберегающих</a:t>
            </a: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 технологии в сельском хозяйстве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Урегулирование тарифной политики 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и предложение инвесторам эффективных инструментов поддержки системы ирригации, накопления и использования воды.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15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1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828" y="2360088"/>
            <a:ext cx="4231762" cy="2821173"/>
          </a:xfrm>
          <a:custGeom>
            <a:avLst/>
            <a:gdLst>
              <a:gd name="connsiteX0" fmla="*/ 0 w 4231762"/>
              <a:gd name="connsiteY0" fmla="*/ 0 h 2821173"/>
              <a:gd name="connsiteX1" fmla="*/ 4231762 w 4231762"/>
              <a:gd name="connsiteY1" fmla="*/ 0 h 2821173"/>
              <a:gd name="connsiteX2" fmla="*/ 4231762 w 4231762"/>
              <a:gd name="connsiteY2" fmla="*/ 2365511 h 2821173"/>
              <a:gd name="connsiteX3" fmla="*/ 3776100 w 4231762"/>
              <a:gd name="connsiteY3" fmla="*/ 2821173 h 2821173"/>
              <a:gd name="connsiteX4" fmla="*/ 0 w 4231762"/>
              <a:gd name="connsiteY4" fmla="*/ 2821173 h 282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1762" h="2821173">
                <a:moveTo>
                  <a:pt x="0" y="0"/>
                </a:moveTo>
                <a:lnTo>
                  <a:pt x="4231762" y="0"/>
                </a:lnTo>
                <a:lnTo>
                  <a:pt x="4231762" y="2365511"/>
                </a:lnTo>
                <a:lnTo>
                  <a:pt x="3776100" y="2821173"/>
                </a:lnTo>
                <a:lnTo>
                  <a:pt x="0" y="2821173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113389"/>
            <a:ext cx="422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КВАЛИФИЦИРОВАННЫЕ КАДРЫ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655670"/>
            <a:ext cx="6093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Преодоление острой нехватки отраслевых специалистов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: водников, строителей, энергетиков и многих других.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Поэтапное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расширение госзаказа на подготовку специалистов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Усиление связи лучших университетов с реальным сектором экономики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 Требуется синхронизировать инновационную политику с научно-технологическими приоритетами страны.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Рассмотрение возможности принятия в отраслевые госорганы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выпускников колледжей, показавших высокие результаты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Объявление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2025 года Годом рабочих профессий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 Год рабочих профессий будет также содействовать продвижению в нашем обществе идеи трудолюбия и профессионализма.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Включение почетных званий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для инженеров, геологов, разработчиков месторождений, работников транспортной, аграрной и водной отраслей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в систему государственных наград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Осуществление кадровых назначений с учетом профессиональных и моральных качеств кандидатов, а также их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результативности на предыдущих должностях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Перевод всех государственных органов в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единую кадровую информационную систему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16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2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828" y="2360088"/>
            <a:ext cx="4231763" cy="2821174"/>
          </a:xfrm>
          <a:custGeom>
            <a:avLst/>
            <a:gdLst>
              <a:gd name="connsiteX0" fmla="*/ 0 w 4231763"/>
              <a:gd name="connsiteY0" fmla="*/ 0 h 2821174"/>
              <a:gd name="connsiteX1" fmla="*/ 4231763 w 4231763"/>
              <a:gd name="connsiteY1" fmla="*/ 0 h 2821174"/>
              <a:gd name="connsiteX2" fmla="*/ 4231763 w 4231763"/>
              <a:gd name="connsiteY2" fmla="*/ 2365510 h 2821174"/>
              <a:gd name="connsiteX3" fmla="*/ 3776099 w 4231763"/>
              <a:gd name="connsiteY3" fmla="*/ 2821174 h 2821174"/>
              <a:gd name="connsiteX4" fmla="*/ 0 w 4231763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1763" h="2821174">
                <a:moveTo>
                  <a:pt x="0" y="0"/>
                </a:moveTo>
                <a:lnTo>
                  <a:pt x="4231763" y="0"/>
                </a:lnTo>
                <a:lnTo>
                  <a:pt x="4231763" y="2365510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920492"/>
            <a:ext cx="351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ГОСУДАРСТВЕННОЕ УПРАВЛЕНИЕ 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735894"/>
            <a:ext cx="632837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Принятие действенных мер, направленных на эффективное использование бюджетных денег, </a:t>
            </a:r>
            <a:r>
              <a:rPr lang="ru-RU" sz="1700" b="1" dirty="0">
                <a:solidFill>
                  <a:srgbClr val="004350"/>
                </a:solidFill>
                <a:latin typeface="Pt sans" panose="020B0503020203020204" pitchFamily="34" charset="-52"/>
              </a:rPr>
              <a:t>ограничение и жесткий контроль расходов</a:t>
            </a: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4350"/>
                </a:solidFill>
                <a:latin typeface="Pt sans" panose="020B0503020203020204" pitchFamily="34" charset="-52"/>
              </a:rPr>
              <a:t>Исключение чрезмерных трат на задачи</a:t>
            </a: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, не являющихся по своей сути первоочередными и стратегическими.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Наведение </a:t>
            </a:r>
            <a:r>
              <a:rPr lang="ru-RU" sz="1700" b="1" dirty="0">
                <a:solidFill>
                  <a:srgbClr val="004350"/>
                </a:solidFill>
                <a:latin typeface="Pt sans" panose="020B0503020203020204" pitchFamily="34" charset="-52"/>
              </a:rPr>
              <a:t>порядка в межбюджетных отношениях</a:t>
            </a: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Разработка </a:t>
            </a:r>
            <a:r>
              <a:rPr lang="ru-RU" sz="1700" b="1" dirty="0">
                <a:solidFill>
                  <a:srgbClr val="004350"/>
                </a:solidFill>
                <a:latin typeface="Pt sans" panose="020B0503020203020204" pitchFamily="34" charset="-52"/>
              </a:rPr>
              <a:t>рациональных компенсационных механизмов </a:t>
            </a: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в целях поиска источников покрытия дефицита бюджета.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4350"/>
                </a:solidFill>
                <a:latin typeface="Pt sans" panose="020B0503020203020204" pitchFamily="34" charset="-52"/>
              </a:rPr>
              <a:t>Использование средств </a:t>
            </a:r>
            <a:r>
              <a:rPr lang="ru-RU" sz="1700" b="1" dirty="0" err="1">
                <a:solidFill>
                  <a:srgbClr val="004350"/>
                </a:solidFill>
                <a:latin typeface="Pt sans" panose="020B0503020203020204" pitchFamily="34" charset="-52"/>
              </a:rPr>
              <a:t>Нацфонда</a:t>
            </a:r>
            <a:r>
              <a:rPr lang="ru-RU" sz="1700" b="1" dirty="0">
                <a:solidFill>
                  <a:srgbClr val="004350"/>
                </a:solidFill>
                <a:latin typeface="Pt sans" panose="020B0503020203020204" pitchFamily="34" charset="-52"/>
              </a:rPr>
              <a:t> на достижение стратегических целей</a:t>
            </a: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, а не на обслуживание зарубежных финансовых институтов.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Изменение </a:t>
            </a:r>
            <a:r>
              <a:rPr lang="ru-RU" sz="1700" b="1" dirty="0">
                <a:solidFill>
                  <a:srgbClr val="004350"/>
                </a:solidFill>
                <a:latin typeface="Pt sans" panose="020B0503020203020204" pitchFamily="34" charset="-52"/>
              </a:rPr>
              <a:t>культуры взаимодействия </a:t>
            </a: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между обществом и властными структурами.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4350"/>
                </a:solidFill>
                <a:latin typeface="Pt sans" panose="020B0503020203020204" pitchFamily="34" charset="-52"/>
              </a:rPr>
              <a:t>Появление достаточного количества действенных механизмов</a:t>
            </a:r>
            <a:r>
              <a:rPr lang="ru-RU" sz="1700" dirty="0">
                <a:solidFill>
                  <a:srgbClr val="004350"/>
                </a:solidFill>
                <a:latin typeface="Pt sans" panose="020B0503020203020204" pitchFamily="34" charset="-52"/>
              </a:rPr>
              <a:t> выражения мнений и различных диалоговых площадок</a:t>
            </a:r>
            <a:r>
              <a:rPr lang="ru-RU" sz="17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  <a:endParaRPr lang="ru-RU" sz="1700" dirty="0">
              <a:solidFill>
                <a:srgbClr val="004350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17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/>
          <a:stretch>
            <a:fillRect/>
          </a:stretch>
        </p:blipFill>
        <p:spPr>
          <a:xfrm>
            <a:off x="817828" y="2360088"/>
            <a:ext cx="4231168" cy="2821174"/>
          </a:xfrm>
          <a:custGeom>
            <a:avLst/>
            <a:gdLst>
              <a:gd name="connsiteX0" fmla="*/ 0 w 4231168"/>
              <a:gd name="connsiteY0" fmla="*/ 0 h 2821174"/>
              <a:gd name="connsiteX1" fmla="*/ 4231168 w 4231168"/>
              <a:gd name="connsiteY1" fmla="*/ 0 h 2821174"/>
              <a:gd name="connsiteX2" fmla="*/ 4231168 w 4231168"/>
              <a:gd name="connsiteY2" fmla="*/ 2366105 h 2821174"/>
              <a:gd name="connsiteX3" fmla="*/ 3776099 w 4231168"/>
              <a:gd name="connsiteY3" fmla="*/ 2821174 h 2821174"/>
              <a:gd name="connsiteX4" fmla="*/ 0 w 4231168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1168" h="2821174">
                <a:moveTo>
                  <a:pt x="0" y="0"/>
                </a:moveTo>
                <a:lnTo>
                  <a:pt x="4231168" y="0"/>
                </a:lnTo>
                <a:lnTo>
                  <a:pt x="4231168" y="2366105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920492"/>
            <a:ext cx="351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ГОСУДАРСТВЕННОЕ УПРАВЛЕНИЕ 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849408"/>
            <a:ext cx="626499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Становление нормой прямого общения уполномоченных чиновников с гражданами.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Формирование новой </a:t>
            </a:r>
            <a:r>
              <a:rPr lang="ru-RU" sz="1600" dirty="0" err="1" smtClean="0">
                <a:solidFill>
                  <a:srgbClr val="004350"/>
                </a:solidFill>
                <a:latin typeface="Pt sans" panose="020B0503020203020204" pitchFamily="34" charset="-52"/>
              </a:rPr>
              <a:t>проактивной</a:t>
            </a:r>
            <a:r>
              <a:rPr lang="ru-RU" sz="16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 и открытой модели поведения госслужащих.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Формирование единой экосистемы по работе с обращениями, которая определяет актуальные потребности и ожидания граждан.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Необходимость анализа обращений госорганами.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Принципы меритократии. Все назначения следует осуществлять с учетом профессиональных и моральных качеств кандидатов, а также их результативности на предыдущих должностях.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Осуществлен перевод всех госорганов в единую кадровую информационную систему.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Агентству по делам госслужбы и Правительству дано поручение обеспечить автоматизацию кадровых вопросов организаций, финансируемых из государственного бюджета.</a:t>
            </a:r>
            <a:endParaRPr lang="ru-RU" sz="1600" dirty="0">
              <a:solidFill>
                <a:srgbClr val="004350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18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828" y="2360088"/>
            <a:ext cx="4231763" cy="2821174"/>
          </a:xfrm>
          <a:custGeom>
            <a:avLst/>
            <a:gdLst>
              <a:gd name="connsiteX0" fmla="*/ 0 w 4231763"/>
              <a:gd name="connsiteY0" fmla="*/ 0 h 2821174"/>
              <a:gd name="connsiteX1" fmla="*/ 4231763 w 4231763"/>
              <a:gd name="connsiteY1" fmla="*/ 0 h 2821174"/>
              <a:gd name="connsiteX2" fmla="*/ 4231763 w 4231763"/>
              <a:gd name="connsiteY2" fmla="*/ 2365510 h 2821174"/>
              <a:gd name="connsiteX3" fmla="*/ 3776099 w 4231763"/>
              <a:gd name="connsiteY3" fmla="*/ 2821174 h 2821174"/>
              <a:gd name="connsiteX4" fmla="*/ 0 w 4231763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1763" h="2821174">
                <a:moveTo>
                  <a:pt x="0" y="0"/>
                </a:moveTo>
                <a:lnTo>
                  <a:pt x="4231763" y="0"/>
                </a:lnTo>
                <a:lnTo>
                  <a:pt x="4231763" y="2365510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113389"/>
            <a:ext cx="422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ОБРАЗОВАНИЕ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7" y="420279"/>
            <a:ext cx="6328371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Дальнейшая интернационализация высшего образования – в страну уже привлечены 23 известных зарубежных вуза.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Усиление отбора в педагогические вузы для повышения уровня квалификации учителей</a:t>
            </a: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Пересмотр механизмов </a:t>
            </a:r>
            <a:r>
              <a:rPr lang="ru-RU" sz="1400" dirty="0" err="1" smtClean="0">
                <a:solidFill>
                  <a:schemeClr val="bg1"/>
                </a:solidFill>
                <a:latin typeface="Pt sans" panose="020B0503020203020204" pitchFamily="34" charset="-52"/>
              </a:rPr>
              <a:t>подушевого</a:t>
            </a: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 финансирования в образовании.</a:t>
            </a:r>
            <a:endParaRPr lang="ru-RU" sz="1400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Новые модели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финансирования средних специальных учебных заведений.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Частным школам, в которых обучается более 250 тысяч детей, из бюджета было выделено 134 миллиарда тенге.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Реформы системы технического и профессионального образования в 2025 году.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Включение почетных званий для ученых и изобретателей в систему государственных наград </a:t>
            </a:r>
            <a:endParaRPr lang="ru-RU" sz="14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Сдача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в эксплуатацию 217 школ современного формата до конца 2025 года.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Реконструкция в 1300 школах в течении трех лет.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Особая важность в современных реалиях знаний основ экономики и финансов, обладание элементарных цифровых навыков.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Повышение финансовой грамотности граждан в рамках проекта «</a:t>
            </a:r>
            <a:r>
              <a:rPr lang="ru-RU" sz="1400" dirty="0" err="1">
                <a:solidFill>
                  <a:schemeClr val="bg1"/>
                </a:solidFill>
                <a:latin typeface="Pt sans" panose="020B0503020203020204" pitchFamily="34" charset="-52"/>
              </a:rPr>
              <a:t>Қарызсыз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Pt sans" panose="020B0503020203020204" pitchFamily="34" charset="-52"/>
              </a:rPr>
              <a:t>қоғам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», инициированный партией «Аманат». В прошлом году проект охватил 65 тысяч человек. В текущем году планируется расширение проекта.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Необходимость внедрения в школах и вузах образовательных программ по основам финансовой грамотности и цифровой гигиены.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19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79870"/>
            <a:ext cx="12192000" cy="584775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29169" y="310647"/>
            <a:ext cx="572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ОСОБЕННОСТИ ПОСЛАНИЯ 2024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14" y="1046831"/>
            <a:ext cx="27148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3B0"/>
                </a:solidFill>
                <a:latin typeface="Pt sans" panose="020B0503020203020204" pitchFamily="34" charset="-52"/>
              </a:rPr>
              <a:t>Бюджетный </a:t>
            </a:r>
            <a:r>
              <a:rPr lang="ru-RU" b="1" dirty="0" smtClean="0">
                <a:solidFill>
                  <a:srgbClr val="0093B0"/>
                </a:solidFill>
                <a:latin typeface="Pt sans" panose="020B0503020203020204" pitchFamily="34" charset="-52"/>
              </a:rPr>
              <a:t/>
            </a:r>
            <a:br>
              <a:rPr lang="ru-RU" b="1" dirty="0" smtClean="0">
                <a:solidFill>
                  <a:srgbClr val="0093B0"/>
                </a:solidFill>
                <a:latin typeface="Pt sans" panose="020B0503020203020204" pitchFamily="34" charset="-52"/>
              </a:rPr>
            </a:br>
            <a:r>
              <a:rPr lang="ru-RU" b="1" dirty="0" smtClean="0">
                <a:solidFill>
                  <a:srgbClr val="0093B0"/>
                </a:solidFill>
                <a:latin typeface="Pt sans" panose="020B0503020203020204" pitchFamily="34" charset="-52"/>
              </a:rPr>
              <a:t>прагматизм</a:t>
            </a:r>
            <a:r>
              <a:rPr lang="ru-RU" dirty="0" smtClean="0">
                <a:solidFill>
                  <a:srgbClr val="0093B0"/>
                </a:solidFill>
                <a:latin typeface="Pt sans" panose="020B0503020203020204" pitchFamily="34" charset="-52"/>
              </a:rPr>
              <a:t>.</a:t>
            </a:r>
          </a:p>
          <a:p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/>
            </a:r>
            <a:b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</a:br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Главный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месседж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- «жить по средствам». В этой связи Президент поручил Правительству   принять действенные меры, направленные на эффективное использование бюджетных денег, ограничение и жесткий контроль расходов. Кроме того, он обозначил необходимость навести порядок в межбюджетных отношениях, необходимости повышения эффективности управления Национальным фондом.   Каждое поручение дано с учетом возможности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900311" y="6450919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2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91034" y="1046831"/>
            <a:ext cx="28053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Ключевая роль инфраструктуры. </a:t>
            </a:r>
          </a:p>
          <a:p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/>
            </a:r>
            <a:b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</a:br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Государство продолжает активно развивать транспортную, энергетическую, водную и социальную инфраструктуру. Акцентировано внимание на качественном завершении строительства комфортных школ, железнодорожных магистралей и автомобильных трасс. Поручено масштабировать программу среднего ремонта межобластных и межрайонных автодорог с охватом не менее 10 тысяч километров. Правительство должно до конца года принять новый национальный проект по модернизации энергетического и коммунального секторов.</a:t>
            </a:r>
            <a:endParaRPr lang="ru-RU" sz="1400" dirty="0">
              <a:solidFill>
                <a:srgbClr val="004350"/>
              </a:solidFill>
              <a:latin typeface="Pt sans" panose="020B05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3588" y="1046831"/>
            <a:ext cx="27492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3B0"/>
                </a:solidFill>
                <a:latin typeface="Pt sans" panose="020B0503020203020204" pitchFamily="34" charset="-52"/>
              </a:rPr>
              <a:t>Социальный </a:t>
            </a:r>
            <a:br>
              <a:rPr lang="ru-RU" b="1" dirty="0" smtClean="0">
                <a:solidFill>
                  <a:srgbClr val="0093B0"/>
                </a:solidFill>
                <a:latin typeface="Pt sans" panose="020B0503020203020204" pitchFamily="34" charset="-52"/>
              </a:rPr>
            </a:br>
            <a:r>
              <a:rPr lang="ru-RU" b="1" dirty="0" smtClean="0">
                <a:solidFill>
                  <a:srgbClr val="0093B0"/>
                </a:solidFill>
                <a:latin typeface="Pt sans" panose="020B0503020203020204" pitchFamily="34" charset="-52"/>
              </a:rPr>
              <a:t>прагматизм. </a:t>
            </a:r>
          </a:p>
          <a:p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/>
            </a:r>
            <a:b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</a:br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Все обязательства государства исполняются, но граждане также должны нести свою часть. В этой связи Глава государства поручил пересмотреть механизмы </a:t>
            </a:r>
            <a:r>
              <a:rPr lang="ru-RU" sz="1400" dirty="0" err="1" smtClean="0">
                <a:solidFill>
                  <a:srgbClr val="004350"/>
                </a:solidFill>
                <a:latin typeface="Pt sans" panose="020B0503020203020204" pitchFamily="34" charset="-52"/>
              </a:rPr>
              <a:t>подушевого</a:t>
            </a:r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 финансирования в образовании. Также дано поручение по обеспечению адресности и прозрачности поддержки граждан, в том числе за счет внедрения со следующего года «Социального кошелька». Поддержка должна предоставляться реально нуждающимся. </a:t>
            </a:r>
            <a:endParaRPr lang="ru-RU" sz="1400" dirty="0">
              <a:solidFill>
                <a:srgbClr val="004350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80003" y="1046831"/>
            <a:ext cx="27480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Сквозная </a:t>
            </a:r>
            <a:b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</a:br>
            <a:r>
              <a:rPr lang="ru-RU" b="1" dirty="0" err="1" smtClean="0">
                <a:solidFill>
                  <a:srgbClr val="004350"/>
                </a:solidFill>
                <a:latin typeface="Pt sans" panose="020B0503020203020204" pitchFamily="34" charset="-52"/>
              </a:rPr>
              <a:t>цифровизация</a:t>
            </a:r>
            <a: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. </a:t>
            </a:r>
          </a:p>
          <a:p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/>
            </a:r>
            <a:b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</a:br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В каждом разделе затрагивается вопрос повышения эффективности реализации отраслевых политик за счет инструментов </a:t>
            </a:r>
            <a:r>
              <a:rPr lang="ru-RU" sz="1400" dirty="0" err="1" smtClean="0">
                <a:solidFill>
                  <a:srgbClr val="004350"/>
                </a:solidFill>
                <a:latin typeface="Pt sans" panose="020B0503020203020204" pitchFamily="34" charset="-52"/>
              </a:rPr>
              <a:t>цифровизации</a:t>
            </a:r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. Это такие меры, как </a:t>
            </a:r>
            <a:r>
              <a:rPr lang="ru-RU" sz="1400" dirty="0" err="1" smtClean="0">
                <a:solidFill>
                  <a:srgbClr val="004350"/>
                </a:solidFill>
                <a:latin typeface="Pt sans" panose="020B0503020203020204" pitchFamily="34" charset="-52"/>
              </a:rPr>
              <a:t>цифровизация</a:t>
            </a:r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 налогового администрирования, внедрение интеллектуальных систем на дорогах, создание единой медицинской информационной системы, внедрение технологий искусственного интеллекта в платформу «электронного правительства» и другое.</a:t>
            </a:r>
            <a:endParaRPr lang="ru-RU" sz="1400" dirty="0">
              <a:solidFill>
                <a:srgbClr val="004350"/>
              </a:solidFill>
              <a:latin typeface="Pt sans" panose="020B0503020203020204" pitchFamily="34" charset="-52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105337" y="1129450"/>
            <a:ext cx="0" cy="4936372"/>
          </a:xfrm>
          <a:prstGeom prst="line">
            <a:avLst/>
          </a:prstGeom>
          <a:ln>
            <a:solidFill>
              <a:srgbClr val="009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95998" y="1129450"/>
            <a:ext cx="0" cy="4936372"/>
          </a:xfrm>
          <a:prstGeom prst="line">
            <a:avLst/>
          </a:prstGeom>
          <a:ln>
            <a:solidFill>
              <a:srgbClr val="009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11213" y="1129450"/>
            <a:ext cx="0" cy="4936372"/>
          </a:xfrm>
          <a:prstGeom prst="line">
            <a:avLst/>
          </a:prstGeom>
          <a:ln>
            <a:solidFill>
              <a:srgbClr val="009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828" y="2360088"/>
            <a:ext cx="4231118" cy="2821173"/>
          </a:xfrm>
          <a:custGeom>
            <a:avLst/>
            <a:gdLst>
              <a:gd name="connsiteX0" fmla="*/ 0 w 4231118"/>
              <a:gd name="connsiteY0" fmla="*/ 0 h 2821173"/>
              <a:gd name="connsiteX1" fmla="*/ 4231118 w 4231118"/>
              <a:gd name="connsiteY1" fmla="*/ 0 h 2821173"/>
              <a:gd name="connsiteX2" fmla="*/ 4231118 w 4231118"/>
              <a:gd name="connsiteY2" fmla="*/ 2366155 h 2821173"/>
              <a:gd name="connsiteX3" fmla="*/ 3776100 w 4231118"/>
              <a:gd name="connsiteY3" fmla="*/ 2821173 h 2821173"/>
              <a:gd name="connsiteX4" fmla="*/ 0 w 4231118"/>
              <a:gd name="connsiteY4" fmla="*/ 2821173 h 282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1118" h="2821173">
                <a:moveTo>
                  <a:pt x="0" y="0"/>
                </a:moveTo>
                <a:lnTo>
                  <a:pt x="4231118" y="0"/>
                </a:lnTo>
                <a:lnTo>
                  <a:pt x="4231118" y="2366155"/>
                </a:lnTo>
                <a:lnTo>
                  <a:pt x="3776100" y="2821173"/>
                </a:lnTo>
                <a:lnTo>
                  <a:pt x="0" y="2821173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113389"/>
            <a:ext cx="422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ЗДРАВООХРАНЕНИЕ</a:t>
            </a:r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7" y="633966"/>
            <a:ext cx="63283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Почти 3,3 триллиона тенге бюджетных средств было направлено в систему здравоохранения в 2024 году. 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Внедрение дифференцированных размеров грантов в зависимости от уровня образовательного процесса в медицинских вузах.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Формирование единого пакета базовой государственной медицинской помощи.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Создание единой государственной медицинской информационной системы. Она должна обеспечить сквозной контроль и объективность данных для всех организаций здравоохранения, получающих госзаказ, независимо от их формы собственности.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</a:rPr>
              <a:t>Формирование отдельных нормативов и правил по государственно-частному партнерству для сфер здравоохранения.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20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609" y="351659"/>
            <a:ext cx="36017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СОЦИАЛЬНАЯ </a:t>
            </a:r>
            <a:r>
              <a:rPr lang="kk-KZ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ПОЛИТИКА</a:t>
            </a:r>
            <a:endParaRPr lang="en-US" sz="3600" b="1" dirty="0" smtClean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kk-KZ" sz="3600" b="1" dirty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МАССОВЫЙ СПОРТ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kk-KZ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392" y="628658"/>
            <a:ext cx="5889279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Более половины государственного бюджета </a:t>
            </a:r>
            <a: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идет на социальную сферу.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С 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начала 2024 года введены </a:t>
            </a:r>
            <a:r>
              <a:rPr lang="ru-RU" dirty="0" err="1">
                <a:solidFill>
                  <a:srgbClr val="004350"/>
                </a:solidFill>
                <a:latin typeface="Pt sans" panose="020B0503020203020204" pitchFamily="34" charset="-52"/>
              </a:rPr>
              <a:t>спецвыплаты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 для лиц, занятых во вредных условиях труда, – число их получателей в настоящее время </a:t>
            </a: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превышает 9 тысяч человек.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Более 300 миллиардов тенге 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распределены на счета </a:t>
            </a: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7 миллионов детей 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в рамках проекта «</a:t>
            </a:r>
            <a:r>
              <a:rPr lang="ru-RU" dirty="0" err="1">
                <a:solidFill>
                  <a:srgbClr val="004350"/>
                </a:solidFill>
                <a:latin typeface="Pt sans" panose="020B0503020203020204" pitchFamily="34" charset="-52"/>
              </a:rPr>
              <a:t>Нацфонд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 детям».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Внедрение механизма </a:t>
            </a: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«Социального кошелька» 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для обеспечения реально нуждающихся в социальной поддержке с начала 2025 года.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Введение в законодательстве понятия </a:t>
            </a: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социально значимых услуг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 и регламентирование их по аналогии с процессами оказания </a:t>
            </a:r>
            <a:r>
              <a:rPr lang="ru-RU" dirty="0" err="1">
                <a:solidFill>
                  <a:srgbClr val="004350"/>
                </a:solidFill>
                <a:latin typeface="Pt sans" panose="020B0503020203020204" pitchFamily="34" charset="-52"/>
              </a:rPr>
              <a:t>госуслуг</a:t>
            </a:r>
            <a:r>
              <a:rPr lang="ru-RU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  <a:endParaRPr lang="en-US" dirty="0" smtClean="0">
              <a:solidFill>
                <a:srgbClr val="004350"/>
              </a:solidFill>
              <a:latin typeface="Pt sans" panose="020B0503020203020204" pitchFamily="34" charset="-52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Обновление законодательства в области спорта</a:t>
            </a:r>
            <a:r>
              <a:rPr lang="ru-RU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  <a:endParaRPr lang="ru-RU" dirty="0">
              <a:solidFill>
                <a:srgbClr val="004350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/>
          <a:stretch>
            <a:fillRect/>
          </a:stretch>
        </p:blipFill>
        <p:spPr>
          <a:xfrm>
            <a:off x="817828" y="3086813"/>
            <a:ext cx="4225982" cy="2817949"/>
          </a:xfrm>
          <a:custGeom>
            <a:avLst/>
            <a:gdLst>
              <a:gd name="connsiteX0" fmla="*/ 0 w 4225982"/>
              <a:gd name="connsiteY0" fmla="*/ 0 h 2817949"/>
              <a:gd name="connsiteX1" fmla="*/ 4225982 w 4225982"/>
              <a:gd name="connsiteY1" fmla="*/ 0 h 2817949"/>
              <a:gd name="connsiteX2" fmla="*/ 4225982 w 4225982"/>
              <a:gd name="connsiteY2" fmla="*/ 2349434 h 2817949"/>
              <a:gd name="connsiteX3" fmla="*/ 3757467 w 4225982"/>
              <a:gd name="connsiteY3" fmla="*/ 2817949 h 2817949"/>
              <a:gd name="connsiteX4" fmla="*/ 0 w 4225982"/>
              <a:gd name="connsiteY4" fmla="*/ 2817949 h 28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5982" h="2817949">
                <a:moveTo>
                  <a:pt x="0" y="0"/>
                </a:moveTo>
                <a:lnTo>
                  <a:pt x="4225982" y="0"/>
                </a:lnTo>
                <a:lnTo>
                  <a:pt x="4225982" y="2349434"/>
                </a:lnTo>
                <a:lnTo>
                  <a:pt x="3757467" y="2817949"/>
                </a:lnTo>
                <a:lnTo>
                  <a:pt x="0" y="2817949"/>
                </a:lnTo>
                <a:close/>
              </a:path>
            </a:pathLst>
          </a:cu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59912" y="6443826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</a:r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5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/>
          <a:stretch>
            <a:fillRect/>
          </a:stretch>
        </p:blipFill>
        <p:spPr>
          <a:xfrm>
            <a:off x="817829" y="2360088"/>
            <a:ext cx="4230641" cy="2821174"/>
          </a:xfrm>
          <a:custGeom>
            <a:avLst/>
            <a:gdLst>
              <a:gd name="connsiteX0" fmla="*/ 0 w 4230641"/>
              <a:gd name="connsiteY0" fmla="*/ 0 h 2821174"/>
              <a:gd name="connsiteX1" fmla="*/ 4230641 w 4230641"/>
              <a:gd name="connsiteY1" fmla="*/ 0 h 2821174"/>
              <a:gd name="connsiteX2" fmla="*/ 4230641 w 4230641"/>
              <a:gd name="connsiteY2" fmla="*/ 2366632 h 2821174"/>
              <a:gd name="connsiteX3" fmla="*/ 3776099 w 4230641"/>
              <a:gd name="connsiteY3" fmla="*/ 2821174 h 2821174"/>
              <a:gd name="connsiteX4" fmla="*/ 0 w 4230641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0641" h="2821174">
                <a:moveTo>
                  <a:pt x="0" y="0"/>
                </a:moveTo>
                <a:lnTo>
                  <a:pt x="4230641" y="0"/>
                </a:lnTo>
                <a:lnTo>
                  <a:pt x="4230641" y="2366632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6998" y="950343"/>
            <a:ext cx="360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ЭКОЛОГИЯ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3130" y="379389"/>
            <a:ext cx="611353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Необходимость защиты жителей страны от влияния негативных экологических факторов.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Повышение ответственности бизнеса в вопросе защиты природы.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Налаживание работы автоматизированной системы мониторинга эмиссий.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Фокус на сохранении уникальной флоры и фауны Казахстана.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Защита лесов и степей от пожаров.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Леса занимают лишь 5% территории страны. Определяющее значение воспроизводства лесов для сохранения экологического равновесия и дальнейшего устойчивого социально-экономического прогресса страны.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Необходимость масштабирования проекта лесного резервата «Семей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орманы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» в других лесных регионах республики.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Информационно-разъяснительная работа среди граждан касательно идеи увеличения лесных массивов.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В общенациональной экологической акции «Таза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Қазақстан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» за несколько месяцев приняло участие около 3 млн человек, которые навели порядок в сотнях тысячах дворов, собрали более одного миллиона тонн мусора.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«Таза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Қазақстан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» не временная акция. Данный важный проект будет продолжаться круглый год.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Забота о чистоте окружающей среды должна стать повседневной нормой для каждого.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59912" y="6443826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</a:rPr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5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22475"/>
          <a:stretch>
            <a:fillRect/>
          </a:stretch>
        </p:blipFill>
        <p:spPr>
          <a:xfrm>
            <a:off x="817828" y="2360088"/>
            <a:ext cx="4246304" cy="2821174"/>
          </a:xfrm>
          <a:custGeom>
            <a:avLst/>
            <a:gdLst>
              <a:gd name="connsiteX0" fmla="*/ 0 w 4246304"/>
              <a:gd name="connsiteY0" fmla="*/ 0 h 2821174"/>
              <a:gd name="connsiteX1" fmla="*/ 4246304 w 4246304"/>
              <a:gd name="connsiteY1" fmla="*/ 0 h 2821174"/>
              <a:gd name="connsiteX2" fmla="*/ 4246304 w 4246304"/>
              <a:gd name="connsiteY2" fmla="*/ 2350969 h 2821174"/>
              <a:gd name="connsiteX3" fmla="*/ 3776099 w 4246304"/>
              <a:gd name="connsiteY3" fmla="*/ 2821174 h 2821174"/>
              <a:gd name="connsiteX4" fmla="*/ 0 w 4246304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304" h="2821174">
                <a:moveTo>
                  <a:pt x="0" y="0"/>
                </a:moveTo>
                <a:lnTo>
                  <a:pt x="4246304" y="0"/>
                </a:lnTo>
                <a:lnTo>
                  <a:pt x="4246304" y="2350969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113389"/>
            <a:ext cx="4226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БЕЗОПАСНОСТЬ ГРАЖДАН</a:t>
            </a:r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7" y="751344"/>
            <a:ext cx="63283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Усиление иммунитета </a:t>
            </a:r>
            <a:r>
              <a:rPr lang="ru-RU" sz="1600" dirty="0" err="1">
                <a:solidFill>
                  <a:schemeClr val="bg1"/>
                </a:solidFill>
                <a:latin typeface="Pt sans" panose="020B0503020203020204" pitchFamily="34" charset="-52"/>
              </a:rPr>
              <a:t>казахстанцев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 к разного рода мошенническим схемам.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Принятие решительных мер противодействия мошенничеству и сопутствующим правонарушениям, от которых страдают добропорядочные граждане.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Разработка проекта нового Закона «О профилактике правонарушений».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Полноценное удовлетворение таких потребностей как справедливость и безопасность является надежным показателем эффективности государства.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Обеспечение безопасности граждан – фундаментальная ценность для каждого человека и общества в целом.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Достижение существенного прогресса в формировании безопасной среды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  <a:endParaRPr lang="en-US" sz="16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Основная задача в предстоящий период – установление в Казахстане территории комфортной и безопасной жизни. </a:t>
            </a:r>
          </a:p>
          <a:p>
            <a:pPr lvl="0">
              <a:spcBef>
                <a:spcPts val="1200"/>
              </a:spcBef>
            </a:pP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23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6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"/>
          <a:stretch>
            <a:fillRect/>
          </a:stretch>
        </p:blipFill>
        <p:spPr>
          <a:xfrm>
            <a:off x="837591" y="2360088"/>
            <a:ext cx="4226541" cy="2821174"/>
          </a:xfrm>
          <a:custGeom>
            <a:avLst/>
            <a:gdLst>
              <a:gd name="connsiteX0" fmla="*/ 0 w 4226541"/>
              <a:gd name="connsiteY0" fmla="*/ 0 h 2821174"/>
              <a:gd name="connsiteX1" fmla="*/ 4226541 w 4226541"/>
              <a:gd name="connsiteY1" fmla="*/ 0 h 2821174"/>
              <a:gd name="connsiteX2" fmla="*/ 4226541 w 4226541"/>
              <a:gd name="connsiteY2" fmla="*/ 2350969 h 2821174"/>
              <a:gd name="connsiteX3" fmla="*/ 3756336 w 4226541"/>
              <a:gd name="connsiteY3" fmla="*/ 2821174 h 2821174"/>
              <a:gd name="connsiteX4" fmla="*/ 0 w 4226541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541" h="2821174">
                <a:moveTo>
                  <a:pt x="0" y="0"/>
                </a:moveTo>
                <a:lnTo>
                  <a:pt x="4226541" y="0"/>
                </a:lnTo>
                <a:lnTo>
                  <a:pt x="4226541" y="2350969"/>
                </a:lnTo>
                <a:lnTo>
                  <a:pt x="3756336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113389"/>
            <a:ext cx="4226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БЕЗОПАСНОСТЬ ГРАЖДАН</a:t>
            </a:r>
            <a:endParaRPr lang="ru-RU" sz="32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7" y="613269"/>
            <a:ext cx="632837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Обеспечение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всесторонней безопасности граждан.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Принятие жестких мер в отношении всех правонарушений, от мелкого хулиганства и вандализма до незаконной иммиграции, и тяжких уголовных преступлений, включая деятельность экстремистов и религиозных радикалов.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Проявление профессионализма, решительности и принципиальности правоохранительными органами.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Обеспечение дорожной безопасности посредством улучшения дорожно-транспортной инфраструктуры и внедрения интеллектуальных систем.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Обеспечение надлежащего контроля за техническим состоянием автомобилей.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Принятие комплекса мер по обеспечению здоровья и безопасности граждан.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Установление Закона и Порядка в обществе - базовое условие обеспечения как общественной, так и индивидуальной безопасности.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24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5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/>
          <a:stretch>
            <a:fillRect/>
          </a:stretch>
        </p:blipFill>
        <p:spPr>
          <a:xfrm>
            <a:off x="817828" y="2360088"/>
            <a:ext cx="4231170" cy="2821174"/>
          </a:xfrm>
          <a:custGeom>
            <a:avLst/>
            <a:gdLst>
              <a:gd name="connsiteX0" fmla="*/ 0 w 4231170"/>
              <a:gd name="connsiteY0" fmla="*/ 0 h 2821174"/>
              <a:gd name="connsiteX1" fmla="*/ 4231170 w 4231170"/>
              <a:gd name="connsiteY1" fmla="*/ 0 h 2821174"/>
              <a:gd name="connsiteX2" fmla="*/ 4231170 w 4231170"/>
              <a:gd name="connsiteY2" fmla="*/ 2366103 h 2821174"/>
              <a:gd name="connsiteX3" fmla="*/ 3776099 w 4231170"/>
              <a:gd name="connsiteY3" fmla="*/ 2821174 h 2821174"/>
              <a:gd name="connsiteX4" fmla="*/ 0 w 4231170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1170" h="2821174">
                <a:moveTo>
                  <a:pt x="0" y="0"/>
                </a:moveTo>
                <a:lnTo>
                  <a:pt x="4231170" y="0"/>
                </a:lnTo>
                <a:lnTo>
                  <a:pt x="4231170" y="2366103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6998" y="950343"/>
            <a:ext cx="3601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ОБЩЕСТВЕННАЯ КОНСОЛИДАЦИЯ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3131" y="950343"/>
            <a:ext cx="60199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Построение общества, основанного на законе и порядке, знаниях и прагматизме. 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Избавление от разрушительных моделей поведения. Принятие законов, призванных поставить заслон вандализму и </a:t>
            </a:r>
            <a:r>
              <a:rPr lang="ru-RU" dirty="0" err="1">
                <a:solidFill>
                  <a:srgbClr val="004350"/>
                </a:solidFill>
                <a:latin typeface="Pt sans" panose="020B0503020203020204" pitchFamily="34" charset="-52"/>
              </a:rPr>
              <a:t>лудомании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, запрету </a:t>
            </a:r>
            <a:r>
              <a:rPr lang="ru-RU" dirty="0" err="1">
                <a:solidFill>
                  <a:srgbClr val="004350"/>
                </a:solidFill>
                <a:latin typeface="Pt sans" panose="020B0503020203020204" pitchFamily="34" charset="-52"/>
              </a:rPr>
              <a:t>вейпов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 уже дают свои результаты.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Провокации по этническому признаку будут пресекаться правоохранительными органами по закону. 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У нас ни на общественном уровне, ни на политическом уровне не было, нет и никогда не будет никаких «фобий».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Извлечение полезных уроков из событий прошлого.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59912" y="6443826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</a:rPr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00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6998" y="786416"/>
            <a:ext cx="3601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ПРОДОЛЖЕНИЕ ПОЛИТИЧЕСКИХ РЕФОРМ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391" y="786416"/>
            <a:ext cx="61337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С 2021 года избрано около 2,5 тысячи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акимов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сел, что составляет 90% от общего количества глав сельских населенных пунктов.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Средний возраст вновь избранных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акимов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– 46 лет, 60% из них ранее не работали на государственной службе.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Внедрение прямой выборности позволило значительно обновить корпус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акимов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Во всех областях по новым правилам было избрано 45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акимов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районов и городов областного значения.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Окончательный переход со следующего года на систему прямой выборности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акимов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районов и городов областного значения.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Налаживание доверительного диалога между главами регионов и жителями.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Создание возможностей для участия граждан в процессе принятия государственных решений.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Построение справедливого общества как основы для всестороннего прогресса страны.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Следование принципам Слышащего государства – решение о проведении 6 октября референдума по вопросу строительства АЭС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140" r="199" b="21330"/>
          <a:stretch>
            <a:fillRect/>
          </a:stretch>
        </p:blipFill>
        <p:spPr>
          <a:xfrm>
            <a:off x="836405" y="2335374"/>
            <a:ext cx="4226575" cy="2817951"/>
          </a:xfrm>
          <a:custGeom>
            <a:avLst/>
            <a:gdLst>
              <a:gd name="connsiteX0" fmla="*/ 0 w 4226575"/>
              <a:gd name="connsiteY0" fmla="*/ 0 h 2817951"/>
              <a:gd name="connsiteX1" fmla="*/ 4226575 w 4226575"/>
              <a:gd name="connsiteY1" fmla="*/ 0 h 2817951"/>
              <a:gd name="connsiteX2" fmla="*/ 4226575 w 4226575"/>
              <a:gd name="connsiteY2" fmla="*/ 2348283 h 2817951"/>
              <a:gd name="connsiteX3" fmla="*/ 3756907 w 4226575"/>
              <a:gd name="connsiteY3" fmla="*/ 2817951 h 2817951"/>
              <a:gd name="connsiteX4" fmla="*/ 0 w 4226575"/>
              <a:gd name="connsiteY4" fmla="*/ 2817951 h 2817951"/>
              <a:gd name="connsiteX5" fmla="*/ 0 w 4226575"/>
              <a:gd name="connsiteY5" fmla="*/ 0 h 281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6575" h="2817951">
                <a:moveTo>
                  <a:pt x="0" y="0"/>
                </a:moveTo>
                <a:lnTo>
                  <a:pt x="4226575" y="0"/>
                </a:lnTo>
                <a:lnTo>
                  <a:pt x="4226575" y="2348283"/>
                </a:lnTo>
                <a:lnTo>
                  <a:pt x="3756907" y="2817951"/>
                </a:lnTo>
                <a:lnTo>
                  <a:pt x="0" y="281795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66440" y="6466785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26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94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"/>
          <a:stretch>
            <a:fillRect/>
          </a:stretch>
        </p:blipFill>
        <p:spPr>
          <a:xfrm>
            <a:off x="836998" y="2360088"/>
            <a:ext cx="4227134" cy="2821174"/>
          </a:xfrm>
          <a:custGeom>
            <a:avLst/>
            <a:gdLst>
              <a:gd name="connsiteX0" fmla="*/ 0 w 4227134"/>
              <a:gd name="connsiteY0" fmla="*/ 0 h 2821174"/>
              <a:gd name="connsiteX1" fmla="*/ 4227134 w 4227134"/>
              <a:gd name="connsiteY1" fmla="*/ 0 h 2821174"/>
              <a:gd name="connsiteX2" fmla="*/ 4227134 w 4227134"/>
              <a:gd name="connsiteY2" fmla="*/ 2350969 h 2821174"/>
              <a:gd name="connsiteX3" fmla="*/ 3756929 w 4227134"/>
              <a:gd name="connsiteY3" fmla="*/ 2821174 h 2821174"/>
              <a:gd name="connsiteX4" fmla="*/ 0 w 4227134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7134" h="2821174">
                <a:moveTo>
                  <a:pt x="0" y="0"/>
                </a:moveTo>
                <a:lnTo>
                  <a:pt x="4227134" y="0"/>
                </a:lnTo>
                <a:lnTo>
                  <a:pt x="4227134" y="2350969"/>
                </a:lnTo>
                <a:lnTo>
                  <a:pt x="375692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6998" y="849457"/>
            <a:ext cx="360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ВНЕШНЯЯ ПОЛИТИКА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274" y="351596"/>
            <a:ext cx="637816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Создание благоприятных внешних условий для мирного, устойчивого развития страны.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Необходимость высокопрофессиональной дипломатии, в нынешних сложнейших геополитических реалиях.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Твердая приверженность миролюбивой и сбалансированной внешней политики.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Главные задачи дипломатии - укрепление суверенитета и независимости государства, защита прав граждан за рубежом, продвижение национальных интересов, привлечение инвестиций в экономику.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Приверженность Казахстана широкому многостороннему сотрудничеству в строгом соответствии с Уставом ООН.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Активная роль в решении вопросов международной безопасности и стабильности.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Поддержка Казахстаном усилий ООН и других международных организаций по борьбе с терроризмом, экстремизмом, нелегальной миграцией, изменением климата и другими угрозами.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Поддержка Казахстаном миротворческой деятельности ООН, разоруженческих инициатив, выступление за урегулирование вооруженных конфликтов дипломатическими средствами.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Проведение под председательством Казахстана в Астане важных международных мероприятий, в том числе саммитов глав государств Совещания по взаимодействию и мерам доверия в Азии, Содружества Независимых Государств, Шанхайской организации сотрудничества, Организации тюркских государств.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82204" y="6427961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27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52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628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855043" y="6452723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</a:r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4222" y="358926"/>
            <a:ext cx="4164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93B0"/>
                </a:solidFill>
                <a:latin typeface="Pt sans" panose="020B0503020203020204" pitchFamily="34" charset="-52"/>
              </a:rPr>
              <a:t>АКТУАЛЬНЫЕ ОБЩЕСТВЕННЫЕ </a:t>
            </a:r>
            <a:r>
              <a:rPr lang="ru-RU" sz="3600" b="1" dirty="0" smtClean="0">
                <a:solidFill>
                  <a:srgbClr val="0093B0"/>
                </a:solidFill>
                <a:latin typeface="Pt sans" panose="020B0503020203020204" pitchFamily="34" charset="-52"/>
              </a:rPr>
              <a:t>ПРОБЛЕМЫ</a:t>
            </a:r>
            <a:endParaRPr lang="ru-RU" sz="3600" b="1" dirty="0">
              <a:solidFill>
                <a:srgbClr val="0093B0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280" y="3231514"/>
            <a:ext cx="303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ДТП </a:t>
            </a:r>
            <a: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/>
            </a:r>
            <a:b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</a:br>
            <a: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(</a:t>
            </a: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Аварийность на дорогах).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7280" y="3873834"/>
            <a:ext cx="30389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С начала года в результате ДТП погибло свыше 1300 человек, пострадали более 16 тысяч. Снижение уровня подготовки водителей. Получение водительских прав без должного обучения в школах.</a:t>
            </a:r>
            <a:endParaRPr lang="ru-RU" sz="1400" dirty="0">
              <a:solidFill>
                <a:srgbClr val="004350"/>
              </a:solidFill>
              <a:latin typeface="Pt sans" panose="020B05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5777" y="3477753"/>
            <a:ext cx="143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Армия.</a:t>
            </a:r>
            <a:endParaRPr lang="ru-RU" dirty="0">
              <a:solidFill>
                <a:srgbClr val="004350"/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5778" y="3873834"/>
            <a:ext cx="21483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На руководстве армии лежит особая ответственность за здоровье и безопасность граждан.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42624" y="3196905"/>
            <a:ext cx="271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Рост популистов в информационном поле. </a:t>
            </a:r>
            <a:endParaRPr lang="ru-RU" dirty="0">
              <a:solidFill>
                <a:srgbClr val="004350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42624" y="3873834"/>
            <a:ext cx="2441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Общественную инициативу порой перехватывают безответственные, экзальтированные популисты, не обладающие глубокими знаниями по обсуждаемым в обществе проблемам. Это не имеет ничего общего с демократией.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41024" y="3156753"/>
            <a:ext cx="2775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Рост количества разного рода мошенничеств</a:t>
            </a:r>
          </a:p>
          <a:p>
            <a:pPr lvl="0"/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в результате широкого проникновения цифровых технологий в повседневную жизнь людей. Поэтому в современных реалиях знание основ экономики и финансов, обладание элементарными цифровыми навыками становится особенно важным.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49711" y="3031695"/>
            <a:ext cx="0" cy="2693614"/>
          </a:xfrm>
          <a:prstGeom prst="line">
            <a:avLst/>
          </a:prstGeom>
          <a:ln>
            <a:solidFill>
              <a:srgbClr val="009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908575" y="3031695"/>
            <a:ext cx="0" cy="2693614"/>
          </a:xfrm>
          <a:prstGeom prst="line">
            <a:avLst/>
          </a:prstGeom>
          <a:ln>
            <a:solidFill>
              <a:srgbClr val="009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724957" y="3031695"/>
            <a:ext cx="0" cy="2693614"/>
          </a:xfrm>
          <a:prstGeom prst="line">
            <a:avLst/>
          </a:prstGeom>
          <a:ln>
            <a:solidFill>
              <a:srgbClr val="009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/>
          <p:cNvSpPr/>
          <p:nvPr/>
        </p:nvSpPr>
        <p:spPr>
          <a:xfrm rot="5400000">
            <a:off x="523068" y="2644046"/>
            <a:ext cx="608233" cy="287812"/>
          </a:xfrm>
          <a:prstGeom prst="triangle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3629406" y="2644047"/>
            <a:ext cx="608233" cy="287812"/>
          </a:xfrm>
          <a:prstGeom prst="triangle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5989278" y="2644048"/>
            <a:ext cx="608233" cy="287812"/>
          </a:xfrm>
          <a:prstGeom prst="triangle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8781008" y="2644049"/>
            <a:ext cx="608233" cy="287812"/>
          </a:xfrm>
          <a:prstGeom prst="triangle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/>
          <a:stretch>
            <a:fillRect/>
          </a:stretch>
        </p:blipFill>
        <p:spPr>
          <a:xfrm>
            <a:off x="7519093" y="-95628"/>
            <a:ext cx="3408351" cy="2272106"/>
          </a:xfrm>
          <a:custGeom>
            <a:avLst/>
            <a:gdLst>
              <a:gd name="connsiteX0" fmla="*/ 0 w 4227167"/>
              <a:gd name="connsiteY0" fmla="*/ 0 h 2817953"/>
              <a:gd name="connsiteX1" fmla="*/ 4227167 w 4227167"/>
              <a:gd name="connsiteY1" fmla="*/ 0 h 2817953"/>
              <a:gd name="connsiteX2" fmla="*/ 4227167 w 4227167"/>
              <a:gd name="connsiteY2" fmla="*/ 2348285 h 2817953"/>
              <a:gd name="connsiteX3" fmla="*/ 3757499 w 4227167"/>
              <a:gd name="connsiteY3" fmla="*/ 2817953 h 2817953"/>
              <a:gd name="connsiteX4" fmla="*/ 0 w 4227167"/>
              <a:gd name="connsiteY4" fmla="*/ 2817953 h 281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7167" h="2817953">
                <a:moveTo>
                  <a:pt x="0" y="0"/>
                </a:moveTo>
                <a:lnTo>
                  <a:pt x="4227167" y="0"/>
                </a:lnTo>
                <a:lnTo>
                  <a:pt x="4227167" y="2348285"/>
                </a:lnTo>
                <a:lnTo>
                  <a:pt x="3757499" y="2817953"/>
                </a:lnTo>
                <a:lnTo>
                  <a:pt x="0" y="281795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814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 flipV="1">
            <a:off x="804317" y="1136814"/>
            <a:ext cx="3177766" cy="1372141"/>
          </a:xfrm>
          <a:prstGeom prst="snip1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 flipV="1">
            <a:off x="523094" y="817754"/>
            <a:ext cx="462763" cy="525027"/>
          </a:xfrm>
          <a:prstGeom prst="snip1Rect">
            <a:avLst/>
          </a:prstGeom>
          <a:solidFill>
            <a:srgbClr val="0093B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5602" y="883637"/>
            <a:ext cx="36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540" y="1374827"/>
            <a:ext cx="273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Устранение дисбалансов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между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денежно-кредитной и фискальной политикой.</a:t>
            </a: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 flipV="1">
            <a:off x="4609246" y="1136814"/>
            <a:ext cx="3177766" cy="1372141"/>
          </a:xfrm>
          <a:prstGeom prst="snip1Rect">
            <a:avLst/>
          </a:prstGeom>
          <a:solidFill>
            <a:srgbClr val="006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 flipV="1">
            <a:off x="4328023" y="817754"/>
            <a:ext cx="462763" cy="525027"/>
          </a:xfrm>
          <a:prstGeom prst="snip1Rect">
            <a:avLst/>
          </a:prstGeom>
          <a:solidFill>
            <a:srgbClr val="0069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90927" y="892319"/>
            <a:ext cx="36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2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0469" y="1374827"/>
            <a:ext cx="279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Улучшение инвестиционного климата и условий </a:t>
            </a:r>
            <a:r>
              <a:rPr lang="ru-RU" sz="16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для ведения бизнеса.</a:t>
            </a:r>
            <a:endParaRPr lang="ru-RU" sz="16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 flipV="1">
            <a:off x="8414175" y="1136814"/>
            <a:ext cx="3177766" cy="1372141"/>
          </a:xfrm>
          <a:prstGeom prst="snip1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 flipV="1">
            <a:off x="8132952" y="817754"/>
            <a:ext cx="462763" cy="525027"/>
          </a:xfrm>
          <a:prstGeom prst="snip1Rect">
            <a:avLst/>
          </a:prstGeom>
          <a:solidFill>
            <a:srgbClr val="0093B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191707" y="890940"/>
            <a:ext cx="36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3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5398" y="1290063"/>
            <a:ext cx="2680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Принятие системных усилий для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полноценного раскрытия промышленного потенциала страны.</a:t>
            </a: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 flipV="1">
            <a:off x="804317" y="2968098"/>
            <a:ext cx="3177766" cy="1372141"/>
          </a:xfrm>
          <a:prstGeom prst="snip1Rect">
            <a:avLst/>
          </a:prstGeom>
          <a:solidFill>
            <a:srgbClr val="006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D5C"/>
              </a:solidFill>
            </a:endParaRP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 flipV="1">
            <a:off x="523094" y="2649038"/>
            <a:ext cx="462763" cy="525027"/>
          </a:xfrm>
          <a:prstGeom prst="snip1Rect">
            <a:avLst/>
          </a:prstGeom>
          <a:solidFill>
            <a:srgbClr val="0069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D5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605" y="2722604"/>
            <a:ext cx="36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4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40" y="3206111"/>
            <a:ext cx="259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Решение первоочередных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инфраструктурных проблем.</a:t>
            </a: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 flipV="1">
            <a:off x="4609246" y="2968098"/>
            <a:ext cx="3177766" cy="1372141"/>
          </a:xfrm>
          <a:prstGeom prst="snip1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 flipV="1">
            <a:off x="4328023" y="2649038"/>
            <a:ext cx="462763" cy="525027"/>
          </a:xfrm>
          <a:prstGeom prst="snip1Rect">
            <a:avLst/>
          </a:prstGeom>
          <a:solidFill>
            <a:srgbClr val="0093B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397670" y="2722604"/>
            <a:ext cx="36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5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90469" y="3206111"/>
            <a:ext cx="270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Последовательное повышение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кадрового потенциала страны.</a:t>
            </a: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 flipV="1">
            <a:off x="8414175" y="2968098"/>
            <a:ext cx="3177766" cy="1372141"/>
          </a:xfrm>
          <a:prstGeom prst="snip1Rect">
            <a:avLst/>
          </a:prstGeom>
          <a:solidFill>
            <a:srgbClr val="006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 flipV="1">
            <a:off x="8132952" y="2649038"/>
            <a:ext cx="462763" cy="525027"/>
          </a:xfrm>
          <a:prstGeom prst="snip1Rect">
            <a:avLst/>
          </a:prstGeom>
          <a:solidFill>
            <a:srgbClr val="0069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182793" y="2714620"/>
            <a:ext cx="36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6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50130" y="3125849"/>
            <a:ext cx="2825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Реализация комплексных мер для укрепления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здоровья нации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и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перезагрузка системы социальной поддержки граждан.</a:t>
            </a:r>
          </a:p>
        </p:txBody>
      </p:sp>
      <p:sp>
        <p:nvSpPr>
          <p:cNvPr id="50" name="Прямоугольник с одним вырезанным углом 49"/>
          <p:cNvSpPr/>
          <p:nvPr/>
        </p:nvSpPr>
        <p:spPr>
          <a:xfrm flipV="1">
            <a:off x="804317" y="4773779"/>
            <a:ext cx="3177766" cy="1372141"/>
          </a:xfrm>
          <a:prstGeom prst="snip1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с одним вырезанным углом 50"/>
          <p:cNvSpPr/>
          <p:nvPr/>
        </p:nvSpPr>
        <p:spPr>
          <a:xfrm flipV="1">
            <a:off x="523094" y="4454719"/>
            <a:ext cx="462763" cy="525027"/>
          </a:xfrm>
          <a:prstGeom prst="snip1Rect">
            <a:avLst/>
          </a:prstGeom>
          <a:solidFill>
            <a:srgbClr val="0093B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89605" y="4511509"/>
            <a:ext cx="36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7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85540" y="4888681"/>
            <a:ext cx="280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</a:rPr>
              <a:t>Улучшение </a:t>
            </a:r>
            <a:r>
              <a:rPr lang="ru-RU" sz="1600" b="1" dirty="0">
                <a:solidFill>
                  <a:schemeClr val="bg1"/>
                </a:solidFill>
              </a:rPr>
              <a:t>экологической ситуации</a:t>
            </a:r>
            <a:r>
              <a:rPr lang="ru-RU" sz="1600" dirty="0">
                <a:solidFill>
                  <a:schemeClr val="bg1"/>
                </a:solidFill>
              </a:rPr>
              <a:t> и </a:t>
            </a:r>
            <a:r>
              <a:rPr lang="ru-RU" sz="1600" b="1" dirty="0">
                <a:solidFill>
                  <a:schemeClr val="bg1"/>
                </a:solidFill>
              </a:rPr>
              <a:t>культивирование бережного отношения к окружающей среде.</a:t>
            </a:r>
          </a:p>
        </p:txBody>
      </p:sp>
      <p:sp>
        <p:nvSpPr>
          <p:cNvPr id="54" name="Прямоугольник с одним вырезанным углом 53"/>
          <p:cNvSpPr/>
          <p:nvPr/>
        </p:nvSpPr>
        <p:spPr>
          <a:xfrm flipV="1">
            <a:off x="4609246" y="4773779"/>
            <a:ext cx="3177766" cy="1372141"/>
          </a:xfrm>
          <a:prstGeom prst="snip1Rect">
            <a:avLst/>
          </a:prstGeom>
          <a:solidFill>
            <a:srgbClr val="006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с одним вырезанным углом 54"/>
          <p:cNvSpPr/>
          <p:nvPr/>
        </p:nvSpPr>
        <p:spPr>
          <a:xfrm flipV="1">
            <a:off x="4328023" y="4454719"/>
            <a:ext cx="462763" cy="525027"/>
          </a:xfrm>
          <a:prstGeom prst="snip1Rect">
            <a:avLst/>
          </a:prstGeom>
          <a:solidFill>
            <a:srgbClr val="00697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4397670" y="4527770"/>
            <a:ext cx="36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90469" y="4911619"/>
            <a:ext cx="2705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Кардинальное повышение эффективности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государственного управления.</a:t>
            </a:r>
          </a:p>
        </p:txBody>
      </p:sp>
      <p:sp>
        <p:nvSpPr>
          <p:cNvPr id="58" name="Прямоугольник с одним вырезанным углом 57"/>
          <p:cNvSpPr/>
          <p:nvPr/>
        </p:nvSpPr>
        <p:spPr>
          <a:xfrm flipV="1">
            <a:off x="8414175" y="4773779"/>
            <a:ext cx="3177766" cy="1372141"/>
          </a:xfrm>
          <a:prstGeom prst="snip1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с одним вырезанным углом 58"/>
          <p:cNvSpPr/>
          <p:nvPr/>
        </p:nvSpPr>
        <p:spPr>
          <a:xfrm flipV="1">
            <a:off x="8132952" y="4454719"/>
            <a:ext cx="462763" cy="525027"/>
          </a:xfrm>
          <a:prstGeom prst="snip1Rect">
            <a:avLst/>
          </a:prstGeom>
          <a:solidFill>
            <a:srgbClr val="0093B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185335" y="4519491"/>
            <a:ext cx="36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9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95398" y="5011792"/>
            <a:ext cx="268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Повсеместное утверждение в обществе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идеологии закона и порядка.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7265" y="224493"/>
            <a:ext cx="1083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D5C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В ПОСЛАНИИ ГЛАВЫ ГОСУДАРСТВА </a:t>
            </a:r>
            <a:r>
              <a:rPr lang="ru-RU" sz="2400" b="1" dirty="0" smtClean="0">
                <a:solidFill>
                  <a:srgbClr val="0093B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9 СТРАТЕГИЧЕСКИХ НАПРАВЛЕНИЙ:</a:t>
            </a:r>
            <a:endParaRPr lang="ru-RU" sz="2400" b="1" dirty="0">
              <a:solidFill>
                <a:srgbClr val="0093B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48741" y="6440454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3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3410" y="461486"/>
            <a:ext cx="613356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НАЛОГОВАЯ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ПОЛИТИКА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170" y="1263093"/>
            <a:ext cx="11054281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Необходимость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стабильной налоговой политики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стимулирующей качественное развитие и ответственное поведение бизнеса.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Выстраивание принципиально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нового налогового администрирования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на основе доверия к налогоплательщикам.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Упрощение Кодекса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его положения должны быть понятными для всех экономически активных граждан, исключить возможности различного толкования норм.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Оптимизация налоговых режимов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не ухудшая при этом действующие выгодные условия для предпринимателей.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Осуществление тотальной </a:t>
            </a:r>
            <a:r>
              <a:rPr lang="ru-RU" sz="1400" dirty="0" err="1">
                <a:solidFill>
                  <a:schemeClr val="bg1"/>
                </a:solidFill>
                <a:latin typeface="Pt sans" panose="020B0503020203020204" pitchFamily="34" charset="-52"/>
              </a:rPr>
              <a:t>цифровизации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 администрирования.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Ускорение переноса процессов в налоговой сфере в электронный формат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чтобы нивелировать коррупционные риски и обеспечить прозрачность.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Адаптация всей налоговой политики к меняющимся фискальным условиям, включая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пересмотр налоговых ставок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Установление дифференцированных ставок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индивидуального подоходного налога.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Отказ от карательного подхода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при налоговом администрировании.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Увеличение порога налоговой задолженности, при котором будут направляться </a:t>
            </a: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извещения без применения принудительного взыскания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Ограничения будут налагаться только в пределах задолженности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то есть весь банковский счет блокироваться не будет.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Предоставление рассрочки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по уплате без залогового обеспечения при крупной налоговой задолженности.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Полный отказ от налоговых проверок по плану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 Для этого предстоит усовершенствовать систему управления рисками.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Повышение эффективности налоговых льгот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. По всем льготам должна предоставляться налоговая отчетность. Сохранить надо те из них, которые реально стимулируют бизнес.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Перенос принятия нового Кодекса на следующий год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чтобы подготовить данный закон на качественном уровне. Проведение дискуссий в Правительстве и Парламенте по рассмотрению проекта нового Налогового кодекса</a:t>
            </a:r>
            <a:r>
              <a:rPr lang="ru-RU" sz="14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  <a:endParaRPr lang="ru-RU" sz="1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046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591" y="987386"/>
            <a:ext cx="3263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БАНКОВСКАЯ ПОЛИТИКА</a:t>
            </a:r>
            <a:endParaRPr lang="ru-RU" sz="36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591" y="2363315"/>
            <a:ext cx="4226541" cy="2817948"/>
          </a:xfrm>
          <a:custGeom>
            <a:avLst/>
            <a:gdLst>
              <a:gd name="connsiteX0" fmla="*/ 0 w 4226541"/>
              <a:gd name="connsiteY0" fmla="*/ 0 h 2817948"/>
              <a:gd name="connsiteX1" fmla="*/ 4226541 w 4226541"/>
              <a:gd name="connsiteY1" fmla="*/ 0 h 2817948"/>
              <a:gd name="connsiteX2" fmla="*/ 4226541 w 4226541"/>
              <a:gd name="connsiteY2" fmla="*/ 2348280 h 2817948"/>
              <a:gd name="connsiteX3" fmla="*/ 3756873 w 4226541"/>
              <a:gd name="connsiteY3" fmla="*/ 2817948 h 2817948"/>
              <a:gd name="connsiteX4" fmla="*/ 0 w 4226541"/>
              <a:gd name="connsiteY4" fmla="*/ 2817948 h 281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541" h="2817948">
                <a:moveTo>
                  <a:pt x="0" y="0"/>
                </a:moveTo>
                <a:lnTo>
                  <a:pt x="4226541" y="0"/>
                </a:lnTo>
                <a:lnTo>
                  <a:pt x="4226541" y="2348280"/>
                </a:lnTo>
                <a:lnTo>
                  <a:pt x="3756873" y="2817948"/>
                </a:lnTo>
                <a:lnTo>
                  <a:pt x="0" y="2817948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5477347" y="1137946"/>
            <a:ext cx="62468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Стимулирование банковского сектора </a:t>
            </a: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вкладывать больше средств в экономику.</a:t>
            </a:r>
          </a:p>
          <a:p>
            <a:pPr marL="285750" lvl="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Налоговые поступления 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банков должны быть соразмерны дивидендам их акционеров.</a:t>
            </a:r>
          </a:p>
          <a:p>
            <a:pPr marL="285750" lvl="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Создание устойчивой регуляторной среды 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для оборота цифровых активов и безопасного внедрения инноваций в банковской сфере.</a:t>
            </a:r>
          </a:p>
          <a:p>
            <a:pPr marL="285750" lvl="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350"/>
                </a:solidFill>
                <a:latin typeface="Pt sans" panose="020B0503020203020204" pitchFamily="34" charset="-52"/>
              </a:rPr>
              <a:t>Принятие нового закона о банках, </a:t>
            </a:r>
            <a:r>
              <a:rPr lang="ru-RU" dirty="0">
                <a:solidFill>
                  <a:srgbClr val="004350"/>
                </a:solidFill>
                <a:latin typeface="Pt sans" panose="020B0503020203020204" pitchFamily="34" charset="-52"/>
              </a:rPr>
              <a:t>отвечающего актуальным задачам стимулирования экономической активности и дальнейшего динамичного развития финансового сектора.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5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0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b="356"/>
          <a:stretch>
            <a:fillRect/>
          </a:stretch>
        </p:blipFill>
        <p:spPr>
          <a:xfrm>
            <a:off x="817828" y="2360088"/>
            <a:ext cx="4246304" cy="2821174"/>
          </a:xfrm>
          <a:custGeom>
            <a:avLst/>
            <a:gdLst>
              <a:gd name="connsiteX0" fmla="*/ 0 w 4246304"/>
              <a:gd name="connsiteY0" fmla="*/ 0 h 2821174"/>
              <a:gd name="connsiteX1" fmla="*/ 4246304 w 4246304"/>
              <a:gd name="connsiteY1" fmla="*/ 0 h 2821174"/>
              <a:gd name="connsiteX2" fmla="*/ 4246304 w 4246304"/>
              <a:gd name="connsiteY2" fmla="*/ 2350969 h 2821174"/>
              <a:gd name="connsiteX3" fmla="*/ 3776099 w 4246304"/>
              <a:gd name="connsiteY3" fmla="*/ 2821174 h 2821174"/>
              <a:gd name="connsiteX4" fmla="*/ 0 w 4246304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304" h="2821174">
                <a:moveTo>
                  <a:pt x="0" y="0"/>
                </a:moveTo>
                <a:lnTo>
                  <a:pt x="4246304" y="0"/>
                </a:lnTo>
                <a:lnTo>
                  <a:pt x="4246304" y="2350969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113389"/>
            <a:ext cx="3489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ИНВЕСТИЦИОННЫЙ КЛИМАТ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784235"/>
            <a:ext cx="60937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Замедление инфляции, сокращение темпов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в 2,5 раза 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в сравнении с самым высоким показателем 2023 года.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Укрепление международных резервов страны, превышение составило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100 млрд долларов.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Создание благоприятных условий 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для повышения деловой активности через привлечение в экономику частных инвестиций.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Преференции инвесторам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, нацеленным на развитие производства. Речь идет об единовременном вычете на строительство, приобретение, модернизацию, реконструкцию активов.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Льготы для экспортеров продукции высокого передела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, они должны получать больше поддержки, чем любой другой бизнес.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Усиление деятельности Инвестиционного штаба при Правительстве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, чтобы принимать решения для привлечения капитала в режиме «здесь и сейчас».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Корректировка деятельности Правительства в части включения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акимов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и министров в должной мере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в процесс привлечения инвесторов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Более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качественная подготовка проектов государственно-частного партнерства 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с участием международных финансовых институтов.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6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-32457"/>
            <a:ext cx="12190815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b="356"/>
          <a:stretch>
            <a:fillRect/>
          </a:stretch>
        </p:blipFill>
        <p:spPr>
          <a:xfrm>
            <a:off x="817828" y="2360088"/>
            <a:ext cx="4246304" cy="2821174"/>
          </a:xfrm>
          <a:custGeom>
            <a:avLst/>
            <a:gdLst>
              <a:gd name="connsiteX0" fmla="*/ 0 w 4246304"/>
              <a:gd name="connsiteY0" fmla="*/ 0 h 2821174"/>
              <a:gd name="connsiteX1" fmla="*/ 4246304 w 4246304"/>
              <a:gd name="connsiteY1" fmla="*/ 0 h 2821174"/>
              <a:gd name="connsiteX2" fmla="*/ 4246304 w 4246304"/>
              <a:gd name="connsiteY2" fmla="*/ 2350969 h 2821174"/>
              <a:gd name="connsiteX3" fmla="*/ 3776099 w 4246304"/>
              <a:gd name="connsiteY3" fmla="*/ 2821174 h 2821174"/>
              <a:gd name="connsiteX4" fmla="*/ 0 w 4246304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304" h="2821174">
                <a:moveTo>
                  <a:pt x="0" y="0"/>
                </a:moveTo>
                <a:lnTo>
                  <a:pt x="4246304" y="0"/>
                </a:lnTo>
                <a:lnTo>
                  <a:pt x="4246304" y="2350969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230996"/>
            <a:ext cx="393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3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ПРЕДПРИНИМАТЕЛЬСКАЯ ДЕЯТЕЛЬНОСТЬ</a:t>
            </a:r>
            <a:endParaRPr lang="ru-RU" sz="23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457583"/>
            <a:ext cx="62378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Полноценное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раскрытие потенциала потребительских услуг и торговли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Устранено уже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более 10 тысяч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 избыточных и неактуальных требований, ограничивающих предпринимательскую деятельность.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Внесение ясности во взаимодействие государства с собственниками капиталов в рамках работы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по возврату активов.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Этот момент необходимо нормативно закрепить.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Упорядочить всю информацию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о возвращенных государству активах и их целевом использовании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Предпринимателям, включенным в соответствующий реестр, будет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предоставлена возможность заключения соглашения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без признания незаконности передаваемых активов.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Увеличение к 2029 году доли среднего бизнеса в экономике как минимум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до 15%.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Сегодня данный показатель составляет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около 7%.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Проведение ревизии </a:t>
            </a:r>
            <a:r>
              <a:rPr lang="ru-RU" sz="1600" b="1" dirty="0">
                <a:solidFill>
                  <a:schemeClr val="bg1"/>
                </a:solidFill>
                <a:latin typeface="Pt sans" panose="020B0503020203020204" pitchFamily="34" charset="-52"/>
              </a:rPr>
              <a:t>более 100 мер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поддержки бизнеса на предмет эффективности. Формирование единого понятного бизнесу список преференций и льгот.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7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b="10287"/>
          <a:stretch>
            <a:fillRect/>
          </a:stretch>
        </p:blipFill>
        <p:spPr>
          <a:xfrm>
            <a:off x="817829" y="2369141"/>
            <a:ext cx="4241155" cy="2821174"/>
          </a:xfrm>
          <a:custGeom>
            <a:avLst/>
            <a:gdLst>
              <a:gd name="connsiteX0" fmla="*/ 0 w 4241155"/>
              <a:gd name="connsiteY0" fmla="*/ 0 h 2821174"/>
              <a:gd name="connsiteX1" fmla="*/ 4241155 w 4241155"/>
              <a:gd name="connsiteY1" fmla="*/ 0 h 2821174"/>
              <a:gd name="connsiteX2" fmla="*/ 4241155 w 4241155"/>
              <a:gd name="connsiteY2" fmla="*/ 2356118 h 2821174"/>
              <a:gd name="connsiteX3" fmla="*/ 3776099 w 4241155"/>
              <a:gd name="connsiteY3" fmla="*/ 2821174 h 2821174"/>
              <a:gd name="connsiteX4" fmla="*/ 0 w 4241155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1155" h="2821174">
                <a:moveTo>
                  <a:pt x="0" y="0"/>
                </a:moveTo>
                <a:lnTo>
                  <a:pt x="4241155" y="0"/>
                </a:lnTo>
                <a:lnTo>
                  <a:pt x="4241155" y="2356118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37591" y="1113389"/>
            <a:ext cx="348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АГРОПРОМЫШЛЕННЫЙ КОМПЛЕКС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7" y="512631"/>
            <a:ext cx="61835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Привлечение инвестиций 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в агропромышленный комплекс.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Увеличение финансирования весенне-полевых работ в два раза в 2024 году. Финансирование АПК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на 70% 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осуществляется за счет государства.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Привлечение средств коммерческих банков. В частности, распространение опыта субсидирования государственных финансовых институтов для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выдачи кредитов аграриям по сниженной ставке 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на банки.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Постепенный переход от прямого субсидирования АПК к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обеспечению доступного кредитования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Стимулирование продуктивной легальной занятости граждан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, особенно на селе, чтобы они были непосредственно вовлечены в строительство собственного будущего.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Рассмотрение вопроса внедрения нового инструмента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– «товарного кредита»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в рамках проекта «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Ауыл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аманаты».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Создание инфраструктуры переработки и сбыта 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произведенной сельчанами продукции.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Запуск центров для обучения граждан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возделыванию разных сельскохозяйственных культур в каждом районе по примеру проекта партии «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Amanat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», запущенного в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Меркенском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районе </a:t>
            </a:r>
            <a:r>
              <a:rPr lang="ru-RU" sz="1400" dirty="0" err="1">
                <a:solidFill>
                  <a:srgbClr val="004350"/>
                </a:solidFill>
                <a:latin typeface="Pt sans" panose="020B0503020203020204" pitchFamily="34" charset="-52"/>
              </a:rPr>
              <a:t>Жамбылской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области.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5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2713" b="3155"/>
          <a:stretch>
            <a:fillRect/>
          </a:stretch>
        </p:blipFill>
        <p:spPr>
          <a:xfrm>
            <a:off x="817828" y="2360088"/>
            <a:ext cx="4246304" cy="2821174"/>
          </a:xfrm>
          <a:custGeom>
            <a:avLst/>
            <a:gdLst>
              <a:gd name="connsiteX0" fmla="*/ 0 w 4246304"/>
              <a:gd name="connsiteY0" fmla="*/ 0 h 2821174"/>
              <a:gd name="connsiteX1" fmla="*/ 4246304 w 4246304"/>
              <a:gd name="connsiteY1" fmla="*/ 0 h 2821174"/>
              <a:gd name="connsiteX2" fmla="*/ 4246304 w 4246304"/>
              <a:gd name="connsiteY2" fmla="*/ 2350969 h 2821174"/>
              <a:gd name="connsiteX3" fmla="*/ 3776099 w 4246304"/>
              <a:gd name="connsiteY3" fmla="*/ 2821174 h 2821174"/>
              <a:gd name="connsiteX4" fmla="*/ 0 w 4246304"/>
              <a:gd name="connsiteY4" fmla="*/ 2821174 h 28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304" h="2821174">
                <a:moveTo>
                  <a:pt x="0" y="0"/>
                </a:moveTo>
                <a:lnTo>
                  <a:pt x="4246304" y="0"/>
                </a:lnTo>
                <a:lnTo>
                  <a:pt x="4246304" y="2350969"/>
                </a:lnTo>
                <a:lnTo>
                  <a:pt x="3776099" y="2821174"/>
                </a:lnTo>
                <a:lnTo>
                  <a:pt x="0" y="2821174"/>
                </a:lnTo>
                <a:close/>
              </a:path>
            </a:pathLst>
          </a:custGeom>
        </p:spPr>
      </p:pic>
      <p:sp>
        <p:nvSpPr>
          <p:cNvPr id="19" name="Прямоугольник 18"/>
          <p:cNvSpPr/>
          <p:nvPr/>
        </p:nvSpPr>
        <p:spPr>
          <a:xfrm>
            <a:off x="0" y="6427961"/>
            <a:ext cx="12192000" cy="430040"/>
          </a:xfrm>
          <a:prstGeom prst="rect">
            <a:avLst/>
          </a:prstGeom>
          <a:solidFill>
            <a:srgbClr val="009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348" y="566952"/>
            <a:ext cx="60937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Обрабатывающая промышленность растет быстрее горнодобывающего сектора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Разработка Правительством перечня из 17 крупных проектов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 В приоритете – освоение высоких переделов.</a:t>
            </a:r>
          </a:p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Максимальное использование отечественного сырья и комплектующих,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налаживание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 вокруг гигантов 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смежных производств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Модернизация металлургического комбината «</a:t>
            </a:r>
            <a:r>
              <a:rPr lang="ru-RU" sz="1400" b="1" dirty="0" err="1">
                <a:solidFill>
                  <a:srgbClr val="004350"/>
                </a:solidFill>
                <a:latin typeface="Pt sans" panose="020B0503020203020204" pitchFamily="34" charset="-52"/>
              </a:rPr>
              <a:t>Qarmet</a:t>
            </a: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», 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существенное увеличение производства.</a:t>
            </a:r>
          </a:p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Применение опыта города Сарань 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в других моногородах в рамках диверсификации экономики.</a:t>
            </a:r>
          </a:p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Активное развитие новых точек роста в регионах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 К примеру, создание привлекательных условий для инвестиций, жизни и работы в городе Алатау.</a:t>
            </a:r>
          </a:p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Достижение положительных результатов в автомобилестроении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 Оказываемая автопрому господдержка в конечном счете должна вернуться в виде полноценного автомобилестроительного кластера.</a:t>
            </a:r>
          </a:p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350"/>
                </a:solidFill>
                <a:latin typeface="Pt sans" panose="020B0503020203020204" pitchFamily="34" charset="-52"/>
              </a:rPr>
              <a:t>Реализация крупных производств по выпуску полипропилена и полиэтилена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 В разработке находятся перспективные проекты, в частности, по производству бутадиена, карбамида, терефталевой кислоты</a:t>
            </a:r>
            <a:r>
              <a:rPr lang="ru-RU" sz="1400" dirty="0" smtClean="0">
                <a:solidFill>
                  <a:srgbClr val="004350"/>
                </a:solidFill>
                <a:latin typeface="Pt sans" panose="020B0503020203020204" pitchFamily="34" charset="-52"/>
              </a:rPr>
              <a:t>. цен</a:t>
            </a:r>
            <a:r>
              <a:rPr lang="ru-RU" sz="1400" dirty="0">
                <a:solidFill>
                  <a:srgbClr val="004350"/>
                </a:solidFill>
                <a:latin typeface="Pt sans" panose="020B0503020203020204" pitchFamily="34" charset="-52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7883" y="6460418"/>
            <a:ext cx="2743200" cy="365125"/>
          </a:xfrm>
        </p:spPr>
        <p:txBody>
          <a:bodyPr/>
          <a:lstStyle/>
          <a:p>
            <a:fld id="{21F11F30-5DBE-43D5-9DC8-D72A22D44BC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9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7828" y="6519870"/>
            <a:ext cx="66844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ПОСЛАНИЕ ГЛАВЫ ГОСУДАРСТВА КАСЫМ-ЖОМАРТА ТОКАЕВА НАРОДУ КАЗАХСТАНА </a:t>
            </a:r>
            <a:endParaRPr lang="ru-RU" sz="900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" y="6480187"/>
            <a:ext cx="358240" cy="282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592" y="1113389"/>
            <a:ext cx="353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ПРОМЫШЛЕННОСТЬ</a:t>
            </a:r>
            <a:endParaRPr lang="ru-RU" sz="2800" b="1" dirty="0">
              <a:solidFill>
                <a:schemeClr val="bg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21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3126</Words>
  <Application>Microsoft Office PowerPoint</Application>
  <PresentationFormat>Широкоэкранный</PresentationFormat>
  <Paragraphs>294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Ref-3</dc:creator>
  <cp:lastModifiedBy>Ref-3</cp:lastModifiedBy>
  <cp:revision>251</cp:revision>
  <cp:lastPrinted>2024-09-02T03:46:41Z</cp:lastPrinted>
  <dcterms:created xsi:type="dcterms:W3CDTF">2024-09-01T10:27:13Z</dcterms:created>
  <dcterms:modified xsi:type="dcterms:W3CDTF">2024-09-02T04:17:38Z</dcterms:modified>
</cp:coreProperties>
</file>